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38"/>
  </p:notesMasterIdLst>
  <p:handoutMasterIdLst>
    <p:handoutMasterId r:id="rId39"/>
  </p:handoutMasterIdLst>
  <p:sldIdLst>
    <p:sldId id="263" r:id="rId3"/>
    <p:sldId id="462" r:id="rId4"/>
    <p:sldId id="355" r:id="rId5"/>
    <p:sldId id="437" r:id="rId6"/>
    <p:sldId id="260" r:id="rId7"/>
    <p:sldId id="515" r:id="rId8"/>
    <p:sldId id="511" r:id="rId9"/>
    <p:sldId id="522" r:id="rId10"/>
    <p:sldId id="505" r:id="rId11"/>
    <p:sldId id="514" r:id="rId12"/>
    <p:sldId id="1371" r:id="rId13"/>
    <p:sldId id="261" r:id="rId14"/>
    <p:sldId id="520" r:id="rId15"/>
    <p:sldId id="519" r:id="rId16"/>
    <p:sldId id="512" r:id="rId17"/>
    <p:sldId id="517" r:id="rId18"/>
    <p:sldId id="509" r:id="rId19"/>
    <p:sldId id="1372" r:id="rId20"/>
    <p:sldId id="287" r:id="rId21"/>
    <p:sldId id="564" r:id="rId22"/>
    <p:sldId id="563" r:id="rId23"/>
    <p:sldId id="535" r:id="rId24"/>
    <p:sldId id="567" r:id="rId25"/>
    <p:sldId id="570" r:id="rId26"/>
    <p:sldId id="280" r:id="rId27"/>
    <p:sldId id="1373" r:id="rId28"/>
    <p:sldId id="1374" r:id="rId29"/>
    <p:sldId id="1375" r:id="rId30"/>
    <p:sldId id="424" r:id="rId31"/>
    <p:sldId id="372" r:id="rId32"/>
    <p:sldId id="1376" r:id="rId33"/>
    <p:sldId id="1377" r:id="rId34"/>
    <p:sldId id="1378" r:id="rId35"/>
    <p:sldId id="1379" r:id="rId36"/>
    <p:sldId id="1344" r:id="rId37"/>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DF"/>
    <a:srgbClr val="A6A6A6"/>
    <a:srgbClr val="696969"/>
    <a:srgbClr val="000000"/>
    <a:srgbClr val="D6E8F2"/>
    <a:srgbClr val="4790CD"/>
    <a:srgbClr val="F55B09"/>
    <a:srgbClr val="ED1C24"/>
    <a:srgbClr val="5B9BD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92" autoAdjust="0"/>
    <p:restoredTop sz="96336" autoAdjust="0"/>
  </p:normalViewPr>
  <p:slideViewPr>
    <p:cSldViewPr snapToGrid="0">
      <p:cViewPr varScale="1">
        <p:scale>
          <a:sx n="82" d="100"/>
          <a:sy n="82" d="100"/>
        </p:scale>
        <p:origin x="888" y="58"/>
      </p:cViewPr>
      <p:guideLst>
        <p:guide orient="horz" pos="206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4973" cy="494973"/>
          </a:xfrm>
          <a:prstGeom prst="rect">
            <a:avLst/>
          </a:prstGeom>
        </p:spPr>
        <p:txBody>
          <a:bodyPr vert="horz" lIns="90571" tIns="45286" rIns="90571" bIns="45286" rtlCol="0"/>
          <a:lstStyle>
            <a:lvl1pPr algn="l">
              <a:defRPr sz="1200"/>
            </a:lvl1pPr>
          </a:lstStyle>
          <a:p>
            <a:endParaRPr lang="en-US" dirty="0"/>
          </a:p>
        </p:txBody>
      </p:sp>
      <p:sp>
        <p:nvSpPr>
          <p:cNvPr id="3" name="Date Placeholder 2"/>
          <p:cNvSpPr>
            <a:spLocks noGrp="1"/>
          </p:cNvSpPr>
          <p:nvPr>
            <p:ph type="dt" sz="quarter" idx="1"/>
          </p:nvPr>
        </p:nvSpPr>
        <p:spPr>
          <a:xfrm>
            <a:off x="3851118" y="2"/>
            <a:ext cx="2944972" cy="494973"/>
          </a:xfrm>
          <a:prstGeom prst="rect">
            <a:avLst/>
          </a:prstGeom>
        </p:spPr>
        <p:txBody>
          <a:bodyPr vert="horz" lIns="90571" tIns="45286" rIns="90571" bIns="45286" rtlCol="0"/>
          <a:lstStyle>
            <a:lvl1pPr algn="r">
              <a:defRPr sz="1200"/>
            </a:lvl1pPr>
          </a:lstStyle>
          <a:p>
            <a:fld id="{9B0B9C34-D422-4813-A6D6-94BE5B08E976}" type="datetimeFigureOut">
              <a:rPr lang="en-US" smtClean="0"/>
              <a:t>2/8/2021</a:t>
            </a:fld>
            <a:endParaRPr lang="en-US" dirty="0"/>
          </a:p>
        </p:txBody>
      </p:sp>
      <p:sp>
        <p:nvSpPr>
          <p:cNvPr id="4" name="Footer Placeholder 3"/>
          <p:cNvSpPr>
            <a:spLocks noGrp="1"/>
          </p:cNvSpPr>
          <p:nvPr>
            <p:ph type="ftr" sz="quarter" idx="2"/>
          </p:nvPr>
        </p:nvSpPr>
        <p:spPr>
          <a:xfrm>
            <a:off x="2" y="9377692"/>
            <a:ext cx="2944973" cy="494973"/>
          </a:xfrm>
          <a:prstGeom prst="rect">
            <a:avLst/>
          </a:prstGeom>
        </p:spPr>
        <p:txBody>
          <a:bodyPr vert="horz" lIns="90571" tIns="45286" rIns="90571" bIns="45286" rtlCol="0" anchor="b"/>
          <a:lstStyle>
            <a:lvl1pPr algn="l">
              <a:defRPr sz="1200"/>
            </a:lvl1pPr>
          </a:lstStyle>
          <a:p>
            <a:r>
              <a:rPr lang="en-US" dirty="0"/>
              <a:t>Award No.: QF/PD/18/51933</a:t>
            </a:r>
          </a:p>
        </p:txBody>
      </p:sp>
      <p:sp>
        <p:nvSpPr>
          <p:cNvPr id="5" name="Slide Number Placeholder 4"/>
          <p:cNvSpPr>
            <a:spLocks noGrp="1"/>
          </p:cNvSpPr>
          <p:nvPr>
            <p:ph type="sldNum" sz="quarter" idx="3"/>
          </p:nvPr>
        </p:nvSpPr>
        <p:spPr>
          <a:xfrm>
            <a:off x="3851118" y="9377692"/>
            <a:ext cx="2944972" cy="494973"/>
          </a:xfrm>
          <a:prstGeom prst="rect">
            <a:avLst/>
          </a:prstGeom>
        </p:spPr>
        <p:txBody>
          <a:bodyPr vert="horz" lIns="90571" tIns="45286" rIns="90571" bIns="45286" rtlCol="0" anchor="b"/>
          <a:lstStyle>
            <a:lvl1pPr algn="r">
              <a:defRPr sz="1200"/>
            </a:lvl1pPr>
          </a:lstStyle>
          <a:p>
            <a:fld id="{7E52D759-79C9-41AE-A0D2-158794FB4493}" type="slidenum">
              <a:rPr lang="en-US" smtClean="0"/>
              <a:t>‹#›</a:t>
            </a:fld>
            <a:endParaRPr lang="en-US" dirty="0"/>
          </a:p>
        </p:txBody>
      </p:sp>
    </p:spTree>
    <p:extLst>
      <p:ext uri="{BB962C8B-B14F-4D97-AF65-F5344CB8AC3E}">
        <p14:creationId xmlns:p14="http://schemas.microsoft.com/office/powerpoint/2010/main" val="40084918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5347"/>
          </a:xfrm>
          <a:prstGeom prst="rect">
            <a:avLst/>
          </a:prstGeom>
        </p:spPr>
        <p:txBody>
          <a:bodyPr vert="horz" lIns="90571" tIns="45286" rIns="90571" bIns="45286" rtlCol="0"/>
          <a:lstStyle>
            <a:lvl1pPr algn="l">
              <a:defRPr sz="1200"/>
            </a:lvl1pPr>
          </a:lstStyle>
          <a:p>
            <a:endParaRPr lang="en-US" dirty="0"/>
          </a:p>
        </p:txBody>
      </p:sp>
      <p:sp>
        <p:nvSpPr>
          <p:cNvPr id="3" name="Date Placeholder 2"/>
          <p:cNvSpPr>
            <a:spLocks noGrp="1"/>
          </p:cNvSpPr>
          <p:nvPr>
            <p:ph type="dt" idx="1"/>
          </p:nvPr>
        </p:nvSpPr>
        <p:spPr>
          <a:xfrm>
            <a:off x="3850443" y="1"/>
            <a:ext cx="2945659" cy="495347"/>
          </a:xfrm>
          <a:prstGeom prst="rect">
            <a:avLst/>
          </a:prstGeom>
        </p:spPr>
        <p:txBody>
          <a:bodyPr vert="horz" lIns="90571" tIns="45286" rIns="90571" bIns="45286" rtlCol="0"/>
          <a:lstStyle>
            <a:lvl1pPr algn="r">
              <a:defRPr sz="1200"/>
            </a:lvl1pPr>
          </a:lstStyle>
          <a:p>
            <a:fld id="{80043EC9-0E3C-41C3-BBE8-9A2CB6BEC4E0}" type="datetimeFigureOut">
              <a:rPr lang="en-US" smtClean="0"/>
              <a:t>2/8/2021</a:t>
            </a:fld>
            <a:endParaRPr lang="en-US" dirty="0"/>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0571" tIns="45286" rIns="90571" bIns="45286" rtlCol="0" anchor="ctr"/>
          <a:lstStyle/>
          <a:p>
            <a:endParaRPr lang="en-US" dirty="0"/>
          </a:p>
        </p:txBody>
      </p:sp>
      <p:sp>
        <p:nvSpPr>
          <p:cNvPr id="5" name="Notes Placeholder 4"/>
          <p:cNvSpPr>
            <a:spLocks noGrp="1"/>
          </p:cNvSpPr>
          <p:nvPr>
            <p:ph type="body" sz="quarter" idx="3"/>
          </p:nvPr>
        </p:nvSpPr>
        <p:spPr>
          <a:xfrm>
            <a:off x="679768" y="4751220"/>
            <a:ext cx="5438140" cy="3887360"/>
          </a:xfrm>
          <a:prstGeom prst="rect">
            <a:avLst/>
          </a:prstGeom>
        </p:spPr>
        <p:txBody>
          <a:bodyPr vert="horz" lIns="90571" tIns="45286" rIns="90571" bIns="452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7317"/>
            <a:ext cx="2945659" cy="495346"/>
          </a:xfrm>
          <a:prstGeom prst="rect">
            <a:avLst/>
          </a:prstGeom>
        </p:spPr>
        <p:txBody>
          <a:bodyPr vert="horz" lIns="90571" tIns="45286" rIns="90571" bIns="45286" rtlCol="0" anchor="b"/>
          <a:lstStyle>
            <a:lvl1pPr algn="l">
              <a:defRPr sz="1200"/>
            </a:lvl1pPr>
          </a:lstStyle>
          <a:p>
            <a:r>
              <a:rPr lang="en-US" dirty="0"/>
              <a:t>Award No.: QF/PD/18/51933</a:t>
            </a:r>
          </a:p>
        </p:txBody>
      </p:sp>
      <p:sp>
        <p:nvSpPr>
          <p:cNvPr id="7" name="Slide Number Placeholder 6"/>
          <p:cNvSpPr>
            <a:spLocks noGrp="1"/>
          </p:cNvSpPr>
          <p:nvPr>
            <p:ph type="sldNum" sz="quarter" idx="5"/>
          </p:nvPr>
        </p:nvSpPr>
        <p:spPr>
          <a:xfrm>
            <a:off x="3850443" y="9377317"/>
            <a:ext cx="2945659" cy="495346"/>
          </a:xfrm>
          <a:prstGeom prst="rect">
            <a:avLst/>
          </a:prstGeom>
        </p:spPr>
        <p:txBody>
          <a:bodyPr vert="horz" lIns="90571" tIns="45286" rIns="90571" bIns="45286" rtlCol="0" anchor="b"/>
          <a:lstStyle>
            <a:lvl1pPr algn="r">
              <a:defRPr sz="1200"/>
            </a:lvl1pPr>
          </a:lstStyle>
          <a:p>
            <a:fld id="{19346E39-B3B7-473B-9446-439E885FF187}" type="slidenum">
              <a:rPr lang="en-US" smtClean="0"/>
              <a:t>‹#›</a:t>
            </a:fld>
            <a:endParaRPr lang="en-US" dirty="0"/>
          </a:p>
        </p:txBody>
      </p:sp>
    </p:spTree>
    <p:extLst>
      <p:ext uri="{BB962C8B-B14F-4D97-AF65-F5344CB8AC3E}">
        <p14:creationId xmlns:p14="http://schemas.microsoft.com/office/powerpoint/2010/main" val="42560216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46E39-B3B7-473B-9446-439E885FF187}" type="slidenum">
              <a:rPr lang="en-US" smtClean="0"/>
              <a:t>1</a:t>
            </a:fld>
            <a:endParaRPr lang="en-US" dirty="0"/>
          </a:p>
        </p:txBody>
      </p:sp>
      <p:sp>
        <p:nvSpPr>
          <p:cNvPr id="5" name="Footer Placeholder 4"/>
          <p:cNvSpPr>
            <a:spLocks noGrp="1"/>
          </p:cNvSpPr>
          <p:nvPr>
            <p:ph type="ftr" sz="quarter" idx="11"/>
          </p:nvPr>
        </p:nvSpPr>
        <p:spPr/>
        <p:txBody>
          <a:bodyPr/>
          <a:lstStyle/>
          <a:p>
            <a:r>
              <a:rPr lang="en-US" dirty="0"/>
              <a:t>Award No.: QF/PD/18/51933</a:t>
            </a:r>
          </a:p>
        </p:txBody>
      </p:sp>
    </p:spTree>
    <p:extLst>
      <p:ext uri="{BB962C8B-B14F-4D97-AF65-F5344CB8AC3E}">
        <p14:creationId xmlns:p14="http://schemas.microsoft.com/office/powerpoint/2010/main" val="190772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aseline="0" dirty="0"/>
              <a:t> </a:t>
            </a:r>
          </a:p>
        </p:txBody>
      </p:sp>
      <p:sp>
        <p:nvSpPr>
          <p:cNvPr id="4" name="Slide Number Placeholder 3"/>
          <p:cNvSpPr>
            <a:spLocks noGrp="1"/>
          </p:cNvSpPr>
          <p:nvPr>
            <p:ph type="sldNum" sz="quarter" idx="10"/>
          </p:nvPr>
        </p:nvSpPr>
        <p:spPr/>
        <p:txBody>
          <a:bodyPr/>
          <a:lstStyle/>
          <a:p>
            <a:fld id="{440BB5FF-A024-470A-A1A7-43C801F094B1}" type="slidenum">
              <a:rPr lang="en-US" smtClean="0"/>
              <a:t>10</a:t>
            </a:fld>
            <a:endParaRPr lang="en-US"/>
          </a:p>
        </p:txBody>
      </p:sp>
    </p:spTree>
    <p:extLst>
      <p:ext uri="{BB962C8B-B14F-4D97-AF65-F5344CB8AC3E}">
        <p14:creationId xmlns:p14="http://schemas.microsoft.com/office/powerpoint/2010/main" val="111115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54B38-EE6E-4723-AB20-6FA8EBDFB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845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54B38-EE6E-4723-AB20-6FA8EBDFB420}" type="slidenum">
              <a:rPr lang="en-US" smtClean="0"/>
              <a:t>12</a:t>
            </a:fld>
            <a:endParaRPr lang="en-US"/>
          </a:p>
        </p:txBody>
      </p:sp>
    </p:spTree>
    <p:extLst>
      <p:ext uri="{BB962C8B-B14F-4D97-AF65-F5344CB8AC3E}">
        <p14:creationId xmlns:p14="http://schemas.microsoft.com/office/powerpoint/2010/main" val="4016889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6D4BC-12E3-402F-B8CE-A44CCD8569ED}" type="slidenum">
              <a:rPr lang="en-US" smtClean="0"/>
              <a:t>13</a:t>
            </a:fld>
            <a:endParaRPr lang="en-US"/>
          </a:p>
        </p:txBody>
      </p:sp>
    </p:spTree>
    <p:extLst>
      <p:ext uri="{BB962C8B-B14F-4D97-AF65-F5344CB8AC3E}">
        <p14:creationId xmlns:p14="http://schemas.microsoft.com/office/powerpoint/2010/main" val="2570298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6D4BC-12E3-402F-B8CE-A44CCD8569ED}" type="slidenum">
              <a:rPr lang="en-US" smtClean="0"/>
              <a:t>14</a:t>
            </a:fld>
            <a:endParaRPr lang="en-US"/>
          </a:p>
        </p:txBody>
      </p:sp>
    </p:spTree>
    <p:extLst>
      <p:ext uri="{BB962C8B-B14F-4D97-AF65-F5344CB8AC3E}">
        <p14:creationId xmlns:p14="http://schemas.microsoft.com/office/powerpoint/2010/main" val="2126023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54B38-EE6E-4723-AB20-6FA8EBDFB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97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6D4BC-12E3-402F-B8CE-A44CCD8569ED}" type="slidenum">
              <a:rPr lang="en-US" smtClean="0"/>
              <a:t>16</a:t>
            </a:fld>
            <a:endParaRPr lang="en-US"/>
          </a:p>
        </p:txBody>
      </p:sp>
    </p:spTree>
    <p:extLst>
      <p:ext uri="{BB962C8B-B14F-4D97-AF65-F5344CB8AC3E}">
        <p14:creationId xmlns:p14="http://schemas.microsoft.com/office/powerpoint/2010/main" val="3297040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1" indent="-169821">
              <a:buFontTx/>
              <a:buChar char="-"/>
            </a:pPr>
            <a:endParaRPr lang="en-US" dirty="0"/>
          </a:p>
        </p:txBody>
      </p:sp>
      <p:sp>
        <p:nvSpPr>
          <p:cNvPr id="4" name="Slide Number Placeholder 3"/>
          <p:cNvSpPr>
            <a:spLocks noGrp="1"/>
          </p:cNvSpPr>
          <p:nvPr>
            <p:ph type="sldNum" sz="quarter" idx="10"/>
          </p:nvPr>
        </p:nvSpPr>
        <p:spPr/>
        <p:txBody>
          <a:bodyPr/>
          <a:lstStyle/>
          <a:p>
            <a:pPr defTabSz="905713">
              <a:defRPr/>
            </a:pPr>
            <a:fld id="{E2AFCDB3-C225-49D4-AFCF-BD2F3C04084E}" type="slidenum">
              <a:rPr lang="en-US">
                <a:solidFill>
                  <a:prstClr val="black"/>
                </a:solidFill>
                <a:latin typeface="Calibri" panose="020F0502020204030204"/>
              </a:rPr>
              <a:pPr defTabSz="905713">
                <a:defRPr/>
              </a:pPr>
              <a:t>18</a:t>
            </a:fld>
            <a:endParaRPr lang="en-US" dirty="0">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r>
              <a:rPr lang="en-US" dirty="0"/>
              <a:t>Award No.: QF/PD/18/51933</a:t>
            </a:r>
          </a:p>
        </p:txBody>
      </p:sp>
    </p:spTree>
    <p:extLst>
      <p:ext uri="{BB962C8B-B14F-4D97-AF65-F5344CB8AC3E}">
        <p14:creationId xmlns:p14="http://schemas.microsoft.com/office/powerpoint/2010/main" val="2547093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177694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FD796F-A0FE-4685-923B-4C5F5F783A7C}"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194702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1" indent="-169821">
              <a:buFontTx/>
              <a:buChar char="-"/>
            </a:pPr>
            <a:endParaRPr lang="en-US" dirty="0"/>
          </a:p>
        </p:txBody>
      </p:sp>
      <p:sp>
        <p:nvSpPr>
          <p:cNvPr id="4" name="Slide Number Placeholder 3"/>
          <p:cNvSpPr>
            <a:spLocks noGrp="1"/>
          </p:cNvSpPr>
          <p:nvPr>
            <p:ph type="sldNum" sz="quarter" idx="10"/>
          </p:nvPr>
        </p:nvSpPr>
        <p:spPr/>
        <p:txBody>
          <a:bodyPr/>
          <a:lstStyle/>
          <a:p>
            <a:pPr defTabSz="905713">
              <a:defRPr/>
            </a:pPr>
            <a:fld id="{E2AFCDB3-C225-49D4-AFCF-BD2F3C04084E}" type="slidenum">
              <a:rPr lang="en-US">
                <a:solidFill>
                  <a:prstClr val="black"/>
                </a:solidFill>
                <a:latin typeface="Calibri" panose="020F0502020204030204"/>
              </a:rPr>
              <a:pPr defTabSz="905713">
                <a:defRPr/>
              </a:pPr>
              <a:t>2</a:t>
            </a:fld>
            <a:endParaRPr lang="en-US" dirty="0">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r>
              <a:rPr lang="en-US" dirty="0"/>
              <a:t>Award No.: QF/PD/18/51933</a:t>
            </a:r>
          </a:p>
        </p:txBody>
      </p:sp>
    </p:spTree>
    <p:extLst>
      <p:ext uri="{BB962C8B-B14F-4D97-AF65-F5344CB8AC3E}">
        <p14:creationId xmlns:p14="http://schemas.microsoft.com/office/powerpoint/2010/main" val="2849880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866936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26F3-4732-B74B-9C70-D0992466E499}" type="slidenum">
              <a:rPr lang="en-US" smtClean="0"/>
              <a:t>25</a:t>
            </a:fld>
            <a:endParaRPr lang="en-US" dirty="0"/>
          </a:p>
        </p:txBody>
      </p:sp>
    </p:spTree>
    <p:extLst>
      <p:ext uri="{BB962C8B-B14F-4D97-AF65-F5344CB8AC3E}">
        <p14:creationId xmlns:p14="http://schemas.microsoft.com/office/powerpoint/2010/main" val="1311845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1" indent="-169821">
              <a:buFontTx/>
              <a:buChar char="-"/>
            </a:pPr>
            <a:endParaRPr lang="en-US" dirty="0"/>
          </a:p>
        </p:txBody>
      </p:sp>
      <p:sp>
        <p:nvSpPr>
          <p:cNvPr id="4" name="Slide Number Placeholder 3"/>
          <p:cNvSpPr>
            <a:spLocks noGrp="1"/>
          </p:cNvSpPr>
          <p:nvPr>
            <p:ph type="sldNum" sz="quarter" idx="10"/>
          </p:nvPr>
        </p:nvSpPr>
        <p:spPr/>
        <p:txBody>
          <a:bodyPr/>
          <a:lstStyle/>
          <a:p>
            <a:pPr defTabSz="905713">
              <a:defRPr/>
            </a:pPr>
            <a:fld id="{E2AFCDB3-C225-49D4-AFCF-BD2F3C04084E}" type="slidenum">
              <a:rPr lang="en-US">
                <a:solidFill>
                  <a:prstClr val="black"/>
                </a:solidFill>
                <a:latin typeface="Calibri" panose="020F0502020204030204"/>
              </a:rPr>
              <a:pPr defTabSz="905713">
                <a:defRPr/>
              </a:pPr>
              <a:t>26</a:t>
            </a:fld>
            <a:endParaRPr lang="en-US" dirty="0">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r>
              <a:rPr lang="en-US" dirty="0"/>
              <a:t>Award No.: QF/PD/18/51933</a:t>
            </a:r>
          </a:p>
        </p:txBody>
      </p:sp>
    </p:spTree>
    <p:extLst>
      <p:ext uri="{BB962C8B-B14F-4D97-AF65-F5344CB8AC3E}">
        <p14:creationId xmlns:p14="http://schemas.microsoft.com/office/powerpoint/2010/main" val="2960309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1" indent="-169821">
              <a:buFontTx/>
              <a:buChar char="-"/>
            </a:pPr>
            <a:endParaRPr lang="en-US" dirty="0"/>
          </a:p>
        </p:txBody>
      </p:sp>
      <p:sp>
        <p:nvSpPr>
          <p:cNvPr id="4" name="Slide Number Placeholder 3"/>
          <p:cNvSpPr>
            <a:spLocks noGrp="1"/>
          </p:cNvSpPr>
          <p:nvPr>
            <p:ph type="sldNum" sz="quarter" idx="10"/>
          </p:nvPr>
        </p:nvSpPr>
        <p:spPr/>
        <p:txBody>
          <a:bodyPr/>
          <a:lstStyle/>
          <a:p>
            <a:pPr defTabSz="905713">
              <a:defRPr/>
            </a:pPr>
            <a:fld id="{E2AFCDB3-C225-49D4-AFCF-BD2F3C04084E}" type="slidenum">
              <a:rPr lang="en-US">
                <a:solidFill>
                  <a:prstClr val="black"/>
                </a:solidFill>
                <a:latin typeface="Calibri" panose="020F0502020204030204"/>
              </a:rPr>
              <a:pPr defTabSz="905713">
                <a:defRPr/>
              </a:pPr>
              <a:t>27</a:t>
            </a:fld>
            <a:endParaRPr lang="en-US" dirty="0">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r>
              <a:rPr lang="en-US" dirty="0"/>
              <a:t>Award No.: QF/PD/18/51933</a:t>
            </a:r>
          </a:p>
        </p:txBody>
      </p:sp>
    </p:spTree>
    <p:extLst>
      <p:ext uri="{BB962C8B-B14F-4D97-AF65-F5344CB8AC3E}">
        <p14:creationId xmlns:p14="http://schemas.microsoft.com/office/powerpoint/2010/main" val="3981272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1" indent="-169821">
              <a:buFontTx/>
              <a:buChar char="-"/>
            </a:pPr>
            <a:endParaRPr lang="en-US" dirty="0"/>
          </a:p>
        </p:txBody>
      </p:sp>
      <p:sp>
        <p:nvSpPr>
          <p:cNvPr id="4" name="Slide Number Placeholder 3"/>
          <p:cNvSpPr>
            <a:spLocks noGrp="1"/>
          </p:cNvSpPr>
          <p:nvPr>
            <p:ph type="sldNum" sz="quarter" idx="10"/>
          </p:nvPr>
        </p:nvSpPr>
        <p:spPr/>
        <p:txBody>
          <a:bodyPr/>
          <a:lstStyle/>
          <a:p>
            <a:pPr defTabSz="905713">
              <a:defRPr/>
            </a:pPr>
            <a:fld id="{E2AFCDB3-C225-49D4-AFCF-BD2F3C04084E}" type="slidenum">
              <a:rPr lang="en-US">
                <a:solidFill>
                  <a:prstClr val="black"/>
                </a:solidFill>
                <a:latin typeface="Calibri" panose="020F0502020204030204"/>
              </a:rPr>
              <a:pPr defTabSz="905713">
                <a:defRPr/>
              </a:pPr>
              <a:t>28</a:t>
            </a:fld>
            <a:endParaRPr lang="en-US" dirty="0">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r>
              <a:rPr lang="en-US" dirty="0"/>
              <a:t>Award No.: QF/PD/18/51933</a:t>
            </a:r>
          </a:p>
        </p:txBody>
      </p:sp>
    </p:spTree>
    <p:extLst>
      <p:ext uri="{BB962C8B-B14F-4D97-AF65-F5344CB8AC3E}">
        <p14:creationId xmlns:p14="http://schemas.microsoft.com/office/powerpoint/2010/main" val="4150999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28453-4599-4F8B-9E45-61B60D18D2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097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1" indent="-169821">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05713" rtl="0" eaLnBrk="1" fontAlgn="auto" latinLnBrk="0" hangingPunct="1">
              <a:lnSpc>
                <a:spcPct val="100000"/>
              </a:lnSpc>
              <a:spcBef>
                <a:spcPts val="0"/>
              </a:spcBef>
              <a:spcAft>
                <a:spcPts val="0"/>
              </a:spcAft>
              <a:buClrTx/>
              <a:buSzTx/>
              <a:buFontTx/>
              <a:buNone/>
              <a:tabLst/>
              <a:defRPr/>
            </a:pPr>
            <a:fld id="{E2AFCDB3-C225-49D4-AFCF-BD2F3C0408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5713"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Award No.: QF/PD/18/51933</a:t>
            </a:r>
          </a:p>
        </p:txBody>
      </p:sp>
    </p:spTree>
    <p:extLst>
      <p:ext uri="{BB962C8B-B14F-4D97-AF65-F5344CB8AC3E}">
        <p14:creationId xmlns:p14="http://schemas.microsoft.com/office/powerpoint/2010/main" val="483276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1" indent="-169821">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05713" rtl="0" eaLnBrk="1" fontAlgn="auto" latinLnBrk="0" hangingPunct="1">
              <a:lnSpc>
                <a:spcPct val="100000"/>
              </a:lnSpc>
              <a:spcBef>
                <a:spcPts val="0"/>
              </a:spcBef>
              <a:spcAft>
                <a:spcPts val="0"/>
              </a:spcAft>
              <a:buClrTx/>
              <a:buSzTx/>
              <a:buFontTx/>
              <a:buNone/>
              <a:tabLst/>
              <a:defRPr/>
            </a:pPr>
            <a:fld id="{E2AFCDB3-C225-49D4-AFCF-BD2F3C0408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5713"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Award No.: QF/PD/18/51933</a:t>
            </a:r>
          </a:p>
        </p:txBody>
      </p:sp>
    </p:spTree>
    <p:extLst>
      <p:ext uri="{BB962C8B-B14F-4D97-AF65-F5344CB8AC3E}">
        <p14:creationId xmlns:p14="http://schemas.microsoft.com/office/powerpoint/2010/main" val="3601016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1" indent="-169821">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05713" rtl="0" eaLnBrk="1" fontAlgn="auto" latinLnBrk="0" hangingPunct="1">
              <a:lnSpc>
                <a:spcPct val="100000"/>
              </a:lnSpc>
              <a:spcBef>
                <a:spcPts val="0"/>
              </a:spcBef>
              <a:spcAft>
                <a:spcPts val="0"/>
              </a:spcAft>
              <a:buClrTx/>
              <a:buSzTx/>
              <a:buFontTx/>
              <a:buNone/>
              <a:tabLst/>
              <a:defRPr/>
            </a:pPr>
            <a:fld id="{E2AFCDB3-C225-49D4-AFCF-BD2F3C0408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5713"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Award No.: QF/PD/18/51933</a:t>
            </a:r>
          </a:p>
        </p:txBody>
      </p:sp>
    </p:spTree>
    <p:extLst>
      <p:ext uri="{BB962C8B-B14F-4D97-AF65-F5344CB8AC3E}">
        <p14:creationId xmlns:p14="http://schemas.microsoft.com/office/powerpoint/2010/main" val="294979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1" indent="-169821">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05713" rtl="0" eaLnBrk="1" fontAlgn="auto" latinLnBrk="0" hangingPunct="1">
              <a:lnSpc>
                <a:spcPct val="100000"/>
              </a:lnSpc>
              <a:spcBef>
                <a:spcPts val="0"/>
              </a:spcBef>
              <a:spcAft>
                <a:spcPts val="0"/>
              </a:spcAft>
              <a:buClrTx/>
              <a:buSzTx/>
              <a:buFontTx/>
              <a:buNone/>
              <a:tabLst/>
              <a:defRPr/>
            </a:pPr>
            <a:fld id="{E2AFCDB3-C225-49D4-AFCF-BD2F3C0408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5713"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Award No.: QF/PD/18/51933</a:t>
            </a:r>
          </a:p>
        </p:txBody>
      </p:sp>
    </p:spTree>
    <p:extLst>
      <p:ext uri="{BB962C8B-B14F-4D97-AF65-F5344CB8AC3E}">
        <p14:creationId xmlns:p14="http://schemas.microsoft.com/office/powerpoint/2010/main" val="101381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28453-4599-4F8B-9E45-61B60D18D2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639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1" indent="-169821">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05713" rtl="0" eaLnBrk="1" fontAlgn="auto" latinLnBrk="0" hangingPunct="1">
              <a:lnSpc>
                <a:spcPct val="100000"/>
              </a:lnSpc>
              <a:spcBef>
                <a:spcPts val="0"/>
              </a:spcBef>
              <a:spcAft>
                <a:spcPts val="0"/>
              </a:spcAft>
              <a:buClrTx/>
              <a:buSzTx/>
              <a:buFontTx/>
              <a:buNone/>
              <a:tabLst/>
              <a:defRPr/>
            </a:pPr>
            <a:fld id="{E2AFCDB3-C225-49D4-AFCF-BD2F3C0408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5713"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Award No.: QF/PD/18/51933</a:t>
            </a:r>
          </a:p>
        </p:txBody>
      </p:sp>
    </p:spTree>
    <p:extLst>
      <p:ext uri="{BB962C8B-B14F-4D97-AF65-F5344CB8AC3E}">
        <p14:creationId xmlns:p14="http://schemas.microsoft.com/office/powerpoint/2010/main" val="329160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1" indent="-169821">
              <a:buFontTx/>
              <a:buChar char="-"/>
            </a:pPr>
            <a:endParaRPr lang="en-US" dirty="0"/>
          </a:p>
        </p:txBody>
      </p:sp>
      <p:sp>
        <p:nvSpPr>
          <p:cNvPr id="4" name="Slide Number Placeholder 3"/>
          <p:cNvSpPr>
            <a:spLocks noGrp="1"/>
          </p:cNvSpPr>
          <p:nvPr>
            <p:ph type="sldNum" sz="quarter" idx="10"/>
          </p:nvPr>
        </p:nvSpPr>
        <p:spPr/>
        <p:txBody>
          <a:bodyPr/>
          <a:lstStyle/>
          <a:p>
            <a:pPr defTabSz="905713">
              <a:defRPr/>
            </a:pPr>
            <a:fld id="{E2AFCDB3-C225-49D4-AFCF-BD2F3C04084E}" type="slidenum">
              <a:rPr lang="en-US">
                <a:solidFill>
                  <a:prstClr val="black"/>
                </a:solidFill>
                <a:latin typeface="Calibri" panose="020F0502020204030204"/>
              </a:rPr>
              <a:pPr defTabSz="905713">
                <a:defRPr/>
              </a:pPr>
              <a:t>4</a:t>
            </a:fld>
            <a:endParaRPr lang="en-US" dirty="0">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r>
              <a:rPr lang="en-US" dirty="0"/>
              <a:t>Award No.: QF/PD/18/51933</a:t>
            </a:r>
          </a:p>
        </p:txBody>
      </p:sp>
    </p:spTree>
    <p:extLst>
      <p:ext uri="{BB962C8B-B14F-4D97-AF65-F5344CB8AC3E}">
        <p14:creationId xmlns:p14="http://schemas.microsoft.com/office/powerpoint/2010/main" val="65010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54B38-EE6E-4723-AB20-6FA8EBDFB420}" type="slidenum">
              <a:rPr lang="en-US" smtClean="0"/>
              <a:t>5</a:t>
            </a:fld>
            <a:endParaRPr lang="en-US"/>
          </a:p>
        </p:txBody>
      </p:sp>
    </p:spTree>
    <p:extLst>
      <p:ext uri="{BB962C8B-B14F-4D97-AF65-F5344CB8AC3E}">
        <p14:creationId xmlns:p14="http://schemas.microsoft.com/office/powerpoint/2010/main" val="1604026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flow is as follows:</a:t>
            </a:r>
          </a:p>
          <a:p>
            <a:r>
              <a:rPr lang="en-US" dirty="0"/>
              <a:t>1- Define digital sovereignty </a:t>
            </a:r>
          </a:p>
          <a:p>
            <a:r>
              <a:rPr lang="en-US" dirty="0"/>
              <a:t>2-  Challenges in digital sovereignty </a:t>
            </a:r>
          </a:p>
          <a:p>
            <a:r>
              <a:rPr lang="en-US" dirty="0"/>
              <a:t>3- QCRI’s role is establishing the countries digital sovereignty:</a:t>
            </a:r>
          </a:p>
          <a:p>
            <a:r>
              <a:rPr lang="en-US" dirty="0"/>
              <a:t>	NCSRL: building capacity and local capabilities + developing novel in-house technologies to safeguard digital sovereignty + consultation services to help local stakeholders </a:t>
            </a:r>
          </a:p>
          <a:p>
            <a:r>
              <a:rPr lang="en-US" dirty="0"/>
              <a:t>	Also work globally to achieve digital sovereignty for individuals on public platforms such as social media</a:t>
            </a:r>
          </a:p>
          <a:p>
            <a:r>
              <a:rPr lang="en-US" dirty="0"/>
              <a:t>4- Migrating data to public cloud becomes an unavoidable necessity (Qatar migrates to Azure): in this case adhere to best practices to protect digital sovereignty</a:t>
            </a:r>
          </a:p>
          <a:p>
            <a:r>
              <a:rPr lang="en-US" dirty="0"/>
              <a:t>5-  (if time allows) Attacks on digital sovereignty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54B38-EE6E-4723-AB20-6FA8EBDFB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649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54B38-EE6E-4723-AB20-6FA8EBDFB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40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highly sensitive data must be kept locally and only processed or accessed by trusted parties.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54B38-EE6E-4723-AB20-6FA8EBDFB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649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54B38-EE6E-4723-AB20-6FA8EBDFB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840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file://localhost/Users/gabriellesaid/Desktop/links%20wide/Power%20Point(16X9)4.jpg" TargetMode="External"/><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Shape 12"/>
          <p:cNvSpPr>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2295418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66" name="Shape 166"/>
          <p:cNvSpPr/>
          <p:nvPr/>
        </p:nvSpPr>
        <p:spPr>
          <a:xfrm>
            <a:off x="10147527" y="6546670"/>
            <a:ext cx="366713" cy="260305"/>
          </a:xfrm>
          <a:prstGeom prst="ellipse">
            <a:avLst/>
          </a:prstGeom>
          <a:solidFill>
            <a:srgbClr val="662E6B"/>
          </a:solidFill>
          <a:ln w="3175">
            <a:solidFill>
              <a:srgbClr val="304547"/>
            </a:solidFill>
          </a:ln>
        </p:spPr>
        <p:txBody>
          <a:bodyPr lIns="45719" rIns="45719" anchor="ctr"/>
          <a:lstStyle/>
          <a:p>
            <a:pPr algn="ctr">
              <a:defRPr sz="1100">
                <a:solidFill>
                  <a:srgbClr val="FFFFFF"/>
                </a:solidFill>
                <a:latin typeface="Arial"/>
                <a:ea typeface="Arial"/>
                <a:cs typeface="Arial"/>
                <a:sym typeface="Arial"/>
              </a:defRPr>
            </a:pPr>
            <a:endParaRPr dirty="0"/>
          </a:p>
        </p:txBody>
      </p:sp>
      <p:sp>
        <p:nvSpPr>
          <p:cNvPr id="167" name="Shape 167"/>
          <p:cNvSpPr/>
          <p:nvPr/>
        </p:nvSpPr>
        <p:spPr>
          <a:xfrm>
            <a:off x="1149350" y="446087"/>
            <a:ext cx="149225" cy="1477963"/>
          </a:xfrm>
          <a:prstGeom prst="rect">
            <a:avLst/>
          </a:prstGeom>
          <a:solidFill>
            <a:srgbClr val="BFBFBF"/>
          </a:solidFill>
          <a:ln w="12700">
            <a:miter lim="400000"/>
          </a:ln>
        </p:spPr>
        <p:txBody>
          <a:bodyPr lIns="45719" rIns="45719" anchor="ctr"/>
          <a:lstStyle/>
          <a:p>
            <a:pPr algn="ctr">
              <a:defRPr sz="1200">
                <a:solidFill>
                  <a:srgbClr val="FFFFFF"/>
                </a:solidFill>
              </a:defRPr>
            </a:pPr>
            <a:endParaRPr dirty="0"/>
          </a:p>
        </p:txBody>
      </p:sp>
      <p:pic>
        <p:nvPicPr>
          <p:cNvPr id="168" name="image1.png"/>
          <p:cNvPicPr>
            <a:picLocks noChangeAspect="1"/>
          </p:cNvPicPr>
          <p:nvPr/>
        </p:nvPicPr>
        <p:blipFill>
          <a:blip r:embed="rId2"/>
          <a:stretch>
            <a:fillRect/>
          </a:stretch>
        </p:blipFill>
        <p:spPr>
          <a:xfrm>
            <a:off x="1611992" y="6537780"/>
            <a:ext cx="1203326" cy="312739"/>
          </a:xfrm>
          <a:prstGeom prst="rect">
            <a:avLst/>
          </a:prstGeom>
          <a:ln w="12700">
            <a:miter lim="400000"/>
          </a:ln>
        </p:spPr>
      </p:pic>
      <p:sp>
        <p:nvSpPr>
          <p:cNvPr id="169" name="Shape 169"/>
          <p:cNvSpPr/>
          <p:nvPr/>
        </p:nvSpPr>
        <p:spPr>
          <a:xfrm>
            <a:off x="5186362" y="6635678"/>
            <a:ext cx="1828801"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800">
                <a:solidFill>
                  <a:srgbClr val="686868"/>
                </a:solidFill>
              </a:defRPr>
            </a:lvl1pPr>
          </a:lstStyle>
          <a:p>
            <a:r>
              <a:rPr dirty="0"/>
              <a:t>CONFIDENTIAL</a:t>
            </a:r>
          </a:p>
        </p:txBody>
      </p:sp>
      <p:pic>
        <p:nvPicPr>
          <p:cNvPr id="170" name="image2.jpeg"/>
          <p:cNvPicPr>
            <a:picLocks noChangeAspect="1"/>
          </p:cNvPicPr>
          <p:nvPr/>
        </p:nvPicPr>
        <p:blipFill>
          <a:blip r:embed="rId3"/>
          <a:stretch>
            <a:fillRect/>
          </a:stretch>
        </p:blipFill>
        <p:spPr>
          <a:xfrm>
            <a:off x="2896617" y="6535784"/>
            <a:ext cx="499377" cy="346710"/>
          </a:xfrm>
          <a:prstGeom prst="rect">
            <a:avLst/>
          </a:prstGeom>
          <a:ln w="12700">
            <a:miter lim="400000"/>
          </a:ln>
        </p:spPr>
      </p:pic>
      <p:pic>
        <p:nvPicPr>
          <p:cNvPr id="171" name="image3.png"/>
          <p:cNvPicPr>
            <a:picLocks noChangeAspect="1"/>
          </p:cNvPicPr>
          <p:nvPr/>
        </p:nvPicPr>
        <p:blipFill>
          <a:blip r:embed="rId4"/>
          <a:stretch>
            <a:fillRect/>
          </a:stretch>
        </p:blipFill>
        <p:spPr>
          <a:xfrm>
            <a:off x="3539655" y="6544301"/>
            <a:ext cx="751524" cy="260034"/>
          </a:xfrm>
          <a:prstGeom prst="rect">
            <a:avLst/>
          </a:prstGeom>
          <a:ln w="12700">
            <a:miter lim="400000"/>
          </a:ln>
        </p:spPr>
      </p:pic>
      <p:sp>
        <p:nvSpPr>
          <p:cNvPr id="172" name="Shape 172"/>
          <p:cNvSpPr/>
          <p:nvPr/>
        </p:nvSpPr>
        <p:spPr>
          <a:xfrm>
            <a:off x="3426842" y="6544301"/>
            <a:ext cx="1" cy="294650"/>
          </a:xfrm>
          <a:prstGeom prst="line">
            <a:avLst/>
          </a:prstGeom>
          <a:solidFill>
            <a:srgbClr val="0000FF"/>
          </a:solidFill>
          <a:ln w="38100">
            <a:solidFill>
              <a:srgbClr val="7030A0"/>
            </a:solidFill>
          </a:ln>
        </p:spPr>
        <p:txBody>
          <a:bodyPr lIns="45719" rIns="45719" anchor="ctr"/>
          <a:lstStyle/>
          <a:p>
            <a:pPr>
              <a:defRPr sz="1100">
                <a:solidFill>
                  <a:srgbClr val="304547"/>
                </a:solidFill>
                <a:latin typeface="Arial"/>
                <a:ea typeface="Arial"/>
                <a:cs typeface="Arial"/>
                <a:sym typeface="Arial"/>
              </a:defRPr>
            </a:pPr>
            <a:endParaRPr dirty="0"/>
          </a:p>
        </p:txBody>
      </p:sp>
      <p:sp>
        <p:nvSpPr>
          <p:cNvPr id="173" name="Shape 173"/>
          <p:cNvSpPr/>
          <p:nvPr/>
        </p:nvSpPr>
        <p:spPr>
          <a:xfrm>
            <a:off x="2861692" y="6540954"/>
            <a:ext cx="1" cy="294650"/>
          </a:xfrm>
          <a:prstGeom prst="line">
            <a:avLst/>
          </a:prstGeom>
          <a:solidFill>
            <a:srgbClr val="0000FF"/>
          </a:solidFill>
          <a:ln w="38100">
            <a:solidFill>
              <a:srgbClr val="7030A0"/>
            </a:solidFill>
          </a:ln>
        </p:spPr>
        <p:txBody>
          <a:bodyPr lIns="45719" rIns="45719" anchor="ctr"/>
          <a:lstStyle/>
          <a:p>
            <a:pPr>
              <a:defRPr sz="1100">
                <a:solidFill>
                  <a:srgbClr val="304547"/>
                </a:solidFill>
                <a:latin typeface="Arial"/>
                <a:ea typeface="Arial"/>
                <a:cs typeface="Arial"/>
                <a:sym typeface="Arial"/>
              </a:defRPr>
            </a:pPr>
            <a:endParaRPr dirty="0"/>
          </a:p>
        </p:txBody>
      </p:sp>
      <p:sp>
        <p:nvSpPr>
          <p:cNvPr id="174" name="Shape 174"/>
          <p:cNvSpPr>
            <a:spLocks noGrp="1"/>
          </p:cNvSpPr>
          <p:nvPr>
            <p:ph type="title"/>
          </p:nvPr>
        </p:nvSpPr>
        <p:spPr>
          <a:xfrm>
            <a:off x="3166406" y="2738710"/>
            <a:ext cx="7358720" cy="1298449"/>
          </a:xfrm>
          <a:prstGeom prst="rect">
            <a:avLst/>
          </a:prstGeom>
        </p:spPr>
        <p:txBody>
          <a:bodyPr/>
          <a:lstStyle>
            <a:lvl1pPr algn="r">
              <a:defRPr sz="2000" b="1">
                <a:solidFill>
                  <a:srgbClr val="585858"/>
                </a:solidFill>
                <a:latin typeface="+mn-lt"/>
                <a:ea typeface="+mn-ea"/>
                <a:cs typeface="+mn-cs"/>
                <a:sym typeface="Calibri"/>
              </a:defRPr>
            </a:lvl1pPr>
          </a:lstStyle>
          <a:p>
            <a:r>
              <a:t>Title Text</a:t>
            </a:r>
          </a:p>
        </p:txBody>
      </p:sp>
      <p:sp>
        <p:nvSpPr>
          <p:cNvPr id="175" name="Shape 175"/>
          <p:cNvSpPr>
            <a:spLocks noGrp="1"/>
          </p:cNvSpPr>
          <p:nvPr>
            <p:ph type="sldNum" sz="quarter" idx="2"/>
          </p:nvPr>
        </p:nvSpPr>
        <p:spPr>
          <a:xfrm>
            <a:off x="10229371" y="6596473"/>
            <a:ext cx="203025" cy="177433"/>
          </a:xfrm>
          <a:prstGeom prst="rect">
            <a:avLst/>
          </a:prstGeom>
        </p:spPr>
        <p:txBody>
          <a:bodyPr/>
          <a:lstStyle>
            <a:lvl1pPr algn="ctr">
              <a:defRPr sz="700" b="1">
                <a:solidFill>
                  <a:srgbClr val="FFFFFF"/>
                </a:solidFill>
                <a:latin typeface="Arial"/>
                <a:ea typeface="Arial"/>
                <a:cs typeface="Arial"/>
                <a:sym typeface="Arial"/>
              </a:defRPr>
            </a:lvl1pPr>
          </a:lstStyle>
          <a:p>
            <a:fld id="{86CB4B4D-7CA3-9044-876B-883B54F8677D}" type="slidenum">
              <a:t>‹#›</a:t>
            </a:fld>
            <a:endParaRPr dirty="0"/>
          </a:p>
        </p:txBody>
      </p:sp>
      <p:sp>
        <p:nvSpPr>
          <p:cNvPr id="176" name="Shape 176"/>
          <p:cNvSpPr/>
          <p:nvPr/>
        </p:nvSpPr>
        <p:spPr>
          <a:xfrm>
            <a:off x="3128708" y="2695167"/>
            <a:ext cx="7501764" cy="1"/>
          </a:xfrm>
          <a:prstGeom prst="line">
            <a:avLst/>
          </a:prstGeom>
          <a:solidFill>
            <a:srgbClr val="0000FF"/>
          </a:solidFill>
          <a:ln w="12700">
            <a:solidFill>
              <a:srgbClr val="662E6B"/>
            </a:solidFill>
            <a:headEnd type="oval"/>
            <a:tailEnd type="oval"/>
          </a:ln>
        </p:spPr>
        <p:txBody>
          <a:bodyPr lIns="45719" rIns="45719" anchor="ctr"/>
          <a:lstStyle/>
          <a:p>
            <a:pPr>
              <a:defRPr sz="1100">
                <a:solidFill>
                  <a:srgbClr val="304547"/>
                </a:solidFill>
                <a:latin typeface="Arial"/>
                <a:ea typeface="Arial"/>
                <a:cs typeface="Arial"/>
                <a:sym typeface="Arial"/>
              </a:defRPr>
            </a:pPr>
            <a:endParaRPr dirty="0"/>
          </a:p>
        </p:txBody>
      </p:sp>
      <p:sp>
        <p:nvSpPr>
          <p:cNvPr id="177" name="Shape 177"/>
          <p:cNvSpPr/>
          <p:nvPr/>
        </p:nvSpPr>
        <p:spPr>
          <a:xfrm>
            <a:off x="3128709" y="4077656"/>
            <a:ext cx="7501764" cy="1"/>
          </a:xfrm>
          <a:prstGeom prst="line">
            <a:avLst/>
          </a:prstGeom>
          <a:solidFill>
            <a:srgbClr val="0000FF"/>
          </a:solidFill>
          <a:ln w="12700">
            <a:solidFill>
              <a:srgbClr val="662E6B"/>
            </a:solidFill>
            <a:headEnd type="oval"/>
            <a:tailEnd type="oval"/>
          </a:ln>
        </p:spPr>
        <p:txBody>
          <a:bodyPr lIns="45719" rIns="45719" anchor="ctr"/>
          <a:lstStyle/>
          <a:p>
            <a:pPr>
              <a:defRPr sz="1100">
                <a:solidFill>
                  <a:srgbClr val="304547"/>
                </a:solidFill>
                <a:latin typeface="Arial"/>
                <a:ea typeface="Arial"/>
                <a:cs typeface="Arial"/>
                <a:sym typeface="Arial"/>
              </a:defRPr>
            </a:pPr>
            <a:endParaRPr dirty="0"/>
          </a:p>
        </p:txBody>
      </p:sp>
    </p:spTree>
    <p:extLst>
      <p:ext uri="{BB962C8B-B14F-4D97-AF65-F5344CB8AC3E}">
        <p14:creationId xmlns:p14="http://schemas.microsoft.com/office/powerpoint/2010/main" val="295670612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4" name="Shape 184"/>
          <p:cNvSpPr/>
          <p:nvPr/>
        </p:nvSpPr>
        <p:spPr>
          <a:xfrm>
            <a:off x="10147527" y="6546670"/>
            <a:ext cx="366713" cy="260305"/>
          </a:xfrm>
          <a:prstGeom prst="ellipse">
            <a:avLst/>
          </a:prstGeom>
          <a:solidFill>
            <a:srgbClr val="662E6B"/>
          </a:solidFill>
          <a:ln w="3175">
            <a:solidFill>
              <a:srgbClr val="304547"/>
            </a:solidFill>
          </a:ln>
        </p:spPr>
        <p:txBody>
          <a:bodyPr lIns="45719" rIns="45719" anchor="ctr"/>
          <a:lstStyle/>
          <a:p>
            <a:pPr algn="ctr">
              <a:defRPr sz="1100">
                <a:solidFill>
                  <a:srgbClr val="FFFFFF"/>
                </a:solidFill>
                <a:latin typeface="Arial"/>
                <a:ea typeface="Arial"/>
                <a:cs typeface="Arial"/>
                <a:sym typeface="Arial"/>
              </a:defRPr>
            </a:pPr>
            <a:endParaRPr dirty="0"/>
          </a:p>
        </p:txBody>
      </p:sp>
      <p:sp>
        <p:nvSpPr>
          <p:cNvPr id="185" name="Shape 185"/>
          <p:cNvSpPr/>
          <p:nvPr/>
        </p:nvSpPr>
        <p:spPr>
          <a:xfrm>
            <a:off x="1149350" y="446087"/>
            <a:ext cx="149225" cy="1477963"/>
          </a:xfrm>
          <a:prstGeom prst="rect">
            <a:avLst/>
          </a:prstGeom>
          <a:solidFill>
            <a:srgbClr val="BFBFBF"/>
          </a:solidFill>
          <a:ln w="12700">
            <a:miter lim="400000"/>
          </a:ln>
        </p:spPr>
        <p:txBody>
          <a:bodyPr lIns="45719" rIns="45719" anchor="ctr"/>
          <a:lstStyle/>
          <a:p>
            <a:pPr algn="ctr">
              <a:defRPr sz="1200">
                <a:solidFill>
                  <a:srgbClr val="FFFFFF"/>
                </a:solidFill>
              </a:defRPr>
            </a:pPr>
            <a:endParaRPr dirty="0"/>
          </a:p>
        </p:txBody>
      </p:sp>
      <p:pic>
        <p:nvPicPr>
          <p:cNvPr id="186" name="image1.png"/>
          <p:cNvPicPr>
            <a:picLocks noChangeAspect="1"/>
          </p:cNvPicPr>
          <p:nvPr/>
        </p:nvPicPr>
        <p:blipFill>
          <a:blip r:embed="rId2"/>
          <a:stretch>
            <a:fillRect/>
          </a:stretch>
        </p:blipFill>
        <p:spPr>
          <a:xfrm>
            <a:off x="1611992" y="6537780"/>
            <a:ext cx="1203326" cy="312739"/>
          </a:xfrm>
          <a:prstGeom prst="rect">
            <a:avLst/>
          </a:prstGeom>
          <a:ln w="12700">
            <a:miter lim="400000"/>
          </a:ln>
        </p:spPr>
      </p:pic>
      <p:sp>
        <p:nvSpPr>
          <p:cNvPr id="187" name="Shape 187"/>
          <p:cNvSpPr/>
          <p:nvPr/>
        </p:nvSpPr>
        <p:spPr>
          <a:xfrm>
            <a:off x="5186362" y="6635678"/>
            <a:ext cx="1828801"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800">
                <a:solidFill>
                  <a:srgbClr val="686868"/>
                </a:solidFill>
              </a:defRPr>
            </a:lvl1pPr>
          </a:lstStyle>
          <a:p>
            <a:r>
              <a:rPr dirty="0"/>
              <a:t>CONFIDENTIAL</a:t>
            </a:r>
          </a:p>
        </p:txBody>
      </p:sp>
      <p:pic>
        <p:nvPicPr>
          <p:cNvPr id="188" name="image2.jpeg"/>
          <p:cNvPicPr>
            <a:picLocks noChangeAspect="1"/>
          </p:cNvPicPr>
          <p:nvPr/>
        </p:nvPicPr>
        <p:blipFill>
          <a:blip r:embed="rId3"/>
          <a:stretch>
            <a:fillRect/>
          </a:stretch>
        </p:blipFill>
        <p:spPr>
          <a:xfrm>
            <a:off x="2896617" y="6535784"/>
            <a:ext cx="499377" cy="346710"/>
          </a:xfrm>
          <a:prstGeom prst="rect">
            <a:avLst/>
          </a:prstGeom>
          <a:ln w="12700">
            <a:miter lim="400000"/>
          </a:ln>
        </p:spPr>
      </p:pic>
      <p:pic>
        <p:nvPicPr>
          <p:cNvPr id="189" name="image3.png"/>
          <p:cNvPicPr>
            <a:picLocks noChangeAspect="1"/>
          </p:cNvPicPr>
          <p:nvPr/>
        </p:nvPicPr>
        <p:blipFill>
          <a:blip r:embed="rId4"/>
          <a:stretch>
            <a:fillRect/>
          </a:stretch>
        </p:blipFill>
        <p:spPr>
          <a:xfrm>
            <a:off x="3539655" y="6544301"/>
            <a:ext cx="751524" cy="260034"/>
          </a:xfrm>
          <a:prstGeom prst="rect">
            <a:avLst/>
          </a:prstGeom>
          <a:ln w="12700">
            <a:miter lim="400000"/>
          </a:ln>
        </p:spPr>
      </p:pic>
      <p:sp>
        <p:nvSpPr>
          <p:cNvPr id="190" name="Shape 190"/>
          <p:cNvSpPr/>
          <p:nvPr/>
        </p:nvSpPr>
        <p:spPr>
          <a:xfrm>
            <a:off x="3426842" y="6544301"/>
            <a:ext cx="1" cy="294650"/>
          </a:xfrm>
          <a:prstGeom prst="line">
            <a:avLst/>
          </a:prstGeom>
          <a:solidFill>
            <a:srgbClr val="0000FF"/>
          </a:solidFill>
          <a:ln w="38100">
            <a:solidFill>
              <a:srgbClr val="7030A0"/>
            </a:solidFill>
          </a:ln>
        </p:spPr>
        <p:txBody>
          <a:bodyPr lIns="45719" rIns="45719" anchor="ctr"/>
          <a:lstStyle/>
          <a:p>
            <a:pPr>
              <a:defRPr sz="1100">
                <a:solidFill>
                  <a:srgbClr val="304547"/>
                </a:solidFill>
                <a:latin typeface="Arial"/>
                <a:ea typeface="Arial"/>
                <a:cs typeface="Arial"/>
                <a:sym typeface="Arial"/>
              </a:defRPr>
            </a:pPr>
            <a:endParaRPr dirty="0"/>
          </a:p>
        </p:txBody>
      </p:sp>
      <p:sp>
        <p:nvSpPr>
          <p:cNvPr id="191" name="Shape 191"/>
          <p:cNvSpPr/>
          <p:nvPr/>
        </p:nvSpPr>
        <p:spPr>
          <a:xfrm>
            <a:off x="2861692" y="6540954"/>
            <a:ext cx="1" cy="294650"/>
          </a:xfrm>
          <a:prstGeom prst="line">
            <a:avLst/>
          </a:prstGeom>
          <a:solidFill>
            <a:srgbClr val="0000FF"/>
          </a:solidFill>
          <a:ln w="38100">
            <a:solidFill>
              <a:srgbClr val="7030A0"/>
            </a:solidFill>
          </a:ln>
        </p:spPr>
        <p:txBody>
          <a:bodyPr lIns="45719" rIns="45719" anchor="ctr"/>
          <a:lstStyle/>
          <a:p>
            <a:pPr>
              <a:defRPr sz="1100">
                <a:solidFill>
                  <a:srgbClr val="304547"/>
                </a:solidFill>
                <a:latin typeface="Arial"/>
                <a:ea typeface="Arial"/>
                <a:cs typeface="Arial"/>
                <a:sym typeface="Arial"/>
              </a:defRPr>
            </a:pPr>
            <a:endParaRPr dirty="0"/>
          </a:p>
        </p:txBody>
      </p:sp>
      <p:sp>
        <p:nvSpPr>
          <p:cNvPr id="192" name="Shape 192"/>
          <p:cNvSpPr>
            <a:spLocks noGrp="1"/>
          </p:cNvSpPr>
          <p:nvPr>
            <p:ph type="title"/>
          </p:nvPr>
        </p:nvSpPr>
        <p:spPr>
          <a:xfrm>
            <a:off x="1643126" y="118871"/>
            <a:ext cx="8887969" cy="777242"/>
          </a:xfrm>
          <a:prstGeom prst="rect">
            <a:avLst/>
          </a:prstGeom>
        </p:spPr>
        <p:txBody>
          <a:bodyPr lIns="91439" tIns="91439" rIns="91439" bIns="91439" anchor="t"/>
          <a:lstStyle>
            <a:lvl1pPr>
              <a:defRPr sz="2000" b="1">
                <a:solidFill>
                  <a:srgbClr val="662E6B"/>
                </a:solidFill>
                <a:latin typeface="+mn-lt"/>
                <a:ea typeface="+mn-ea"/>
                <a:cs typeface="+mn-cs"/>
                <a:sym typeface="Calibri"/>
              </a:defRPr>
            </a:lvl1pPr>
          </a:lstStyle>
          <a:p>
            <a:r>
              <a:t>Title Text</a:t>
            </a:r>
          </a:p>
        </p:txBody>
      </p:sp>
      <p:sp>
        <p:nvSpPr>
          <p:cNvPr id="193" name="Shape 193"/>
          <p:cNvSpPr/>
          <p:nvPr/>
        </p:nvSpPr>
        <p:spPr>
          <a:xfrm>
            <a:off x="1625599" y="932688"/>
            <a:ext cx="8920165" cy="1"/>
          </a:xfrm>
          <a:prstGeom prst="line">
            <a:avLst/>
          </a:prstGeom>
          <a:ln w="25400">
            <a:solidFill>
              <a:srgbClr val="BFBFBF"/>
            </a:solidFill>
          </a:ln>
        </p:spPr>
        <p:txBody>
          <a:bodyPr lIns="45719" rIns="45719" anchor="ctr"/>
          <a:lstStyle/>
          <a:p>
            <a:pPr>
              <a:defRPr sz="1100">
                <a:solidFill>
                  <a:srgbClr val="304547"/>
                </a:solidFill>
                <a:latin typeface="Arial"/>
                <a:ea typeface="Arial"/>
                <a:cs typeface="Arial"/>
                <a:sym typeface="Arial"/>
              </a:defRPr>
            </a:pPr>
            <a:endParaRPr dirty="0"/>
          </a:p>
        </p:txBody>
      </p:sp>
      <p:sp>
        <p:nvSpPr>
          <p:cNvPr id="194" name="Shape 194"/>
          <p:cNvSpPr>
            <a:spLocks noGrp="1"/>
          </p:cNvSpPr>
          <p:nvPr>
            <p:ph type="body" sz="half" idx="1"/>
          </p:nvPr>
        </p:nvSpPr>
        <p:spPr>
          <a:xfrm>
            <a:off x="6232978" y="978408"/>
            <a:ext cx="4292147" cy="5513833"/>
          </a:xfrm>
          <a:prstGeom prst="rect">
            <a:avLst/>
          </a:prstGeom>
        </p:spPr>
        <p:txBody>
          <a:bodyPr lIns="91439" tIns="91439" rIns="91439" bIns="91439"/>
          <a:lstStyle>
            <a:lvl1pPr marL="234950" indent="-234950">
              <a:lnSpc>
                <a:spcPct val="100000"/>
              </a:lnSpc>
              <a:spcBef>
                <a:spcPts val="600"/>
              </a:spcBef>
              <a:buClr>
                <a:srgbClr val="000000"/>
              </a:buClr>
              <a:buFont typeface="Webdings"/>
              <a:buChar char=""/>
              <a:defRPr sz="1600"/>
            </a:lvl1pPr>
            <a:lvl2pPr marL="457200" indent="-220663">
              <a:lnSpc>
                <a:spcPct val="100000"/>
              </a:lnSpc>
              <a:spcBef>
                <a:spcPts val="600"/>
              </a:spcBef>
              <a:buClr>
                <a:srgbClr val="000000"/>
              </a:buClr>
              <a:buFont typeface="Webdings"/>
              <a:buChar char="▪"/>
              <a:defRPr sz="1600"/>
            </a:lvl2pPr>
            <a:lvl3pPr marL="787400" indent="-330200">
              <a:lnSpc>
                <a:spcPct val="100000"/>
              </a:lnSpc>
              <a:spcBef>
                <a:spcPts val="600"/>
              </a:spcBef>
              <a:buClr>
                <a:srgbClr val="000000"/>
              </a:buClr>
              <a:buFont typeface="Webdings"/>
              <a:buChar char="+"/>
              <a:defRPr sz="1600"/>
            </a:lvl3pPr>
            <a:lvl4pPr marL="1067254" indent="-321129">
              <a:lnSpc>
                <a:spcPct val="100000"/>
              </a:lnSpc>
              <a:spcBef>
                <a:spcPts val="600"/>
              </a:spcBef>
              <a:buClr>
                <a:srgbClr val="000000"/>
              </a:buClr>
              <a:buFont typeface="Webdings"/>
              <a:buChar char="-"/>
              <a:defRPr sz="1600"/>
            </a:lvl4pPr>
            <a:lvl5pPr marL="1412346" indent="-385233">
              <a:lnSpc>
                <a:spcPct val="100000"/>
              </a:lnSpc>
              <a:spcBef>
                <a:spcPts val="600"/>
              </a:spcBef>
              <a:buClr>
                <a:srgbClr val="000000"/>
              </a:buClr>
              <a:buSzPct val="40000"/>
              <a:buFont typeface="Webdings"/>
              <a:buChar char="»"/>
              <a:defRPr sz="1600"/>
            </a:lvl5pPr>
          </a:lstStyle>
          <a:p>
            <a:r>
              <a:t>Body Level One</a:t>
            </a:r>
          </a:p>
          <a:p>
            <a:pPr lvl="1"/>
            <a:r>
              <a:t>Body Level Two</a:t>
            </a:r>
          </a:p>
          <a:p>
            <a:pPr lvl="2"/>
            <a:r>
              <a:t>Body Level Three</a:t>
            </a:r>
          </a:p>
          <a:p>
            <a:pPr lvl="3"/>
            <a:r>
              <a:t>Body Level Four</a:t>
            </a:r>
          </a:p>
          <a:p>
            <a:pPr lvl="4"/>
            <a:r>
              <a:t>Body Level Five</a:t>
            </a:r>
          </a:p>
        </p:txBody>
      </p:sp>
      <p:sp>
        <p:nvSpPr>
          <p:cNvPr id="195" name="Shape 195"/>
          <p:cNvSpPr>
            <a:spLocks noGrp="1"/>
          </p:cNvSpPr>
          <p:nvPr>
            <p:ph type="sldNum" sz="quarter" idx="2"/>
          </p:nvPr>
        </p:nvSpPr>
        <p:spPr>
          <a:xfrm>
            <a:off x="10229371" y="6596473"/>
            <a:ext cx="203025" cy="177433"/>
          </a:xfrm>
          <a:prstGeom prst="rect">
            <a:avLst/>
          </a:prstGeom>
        </p:spPr>
        <p:txBody>
          <a:bodyPr/>
          <a:lstStyle>
            <a:lvl1pPr algn="ctr">
              <a:defRPr sz="700" b="1">
                <a:solidFill>
                  <a:srgbClr val="FFFFFF"/>
                </a:solidFill>
                <a:latin typeface="Arial"/>
                <a:ea typeface="Arial"/>
                <a:cs typeface="Arial"/>
                <a:sym typeface="Arial"/>
              </a:defRPr>
            </a:lvl1pPr>
          </a:lstStyle>
          <a:p>
            <a:fld id="{86CB4B4D-7CA3-9044-876B-883B54F8677D}" type="slidenum">
              <a:t>‹#›</a:t>
            </a:fld>
            <a:endParaRPr dirty="0"/>
          </a:p>
        </p:txBody>
      </p:sp>
    </p:spTree>
    <p:extLst>
      <p:ext uri="{BB962C8B-B14F-4D97-AF65-F5344CB8AC3E}">
        <p14:creationId xmlns:p14="http://schemas.microsoft.com/office/powerpoint/2010/main" val="427539290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02" name="Shape 202"/>
          <p:cNvSpPr/>
          <p:nvPr/>
        </p:nvSpPr>
        <p:spPr>
          <a:xfrm>
            <a:off x="10147527" y="6546670"/>
            <a:ext cx="366713" cy="260305"/>
          </a:xfrm>
          <a:prstGeom prst="ellipse">
            <a:avLst/>
          </a:prstGeom>
          <a:solidFill>
            <a:srgbClr val="662E6B"/>
          </a:solidFill>
          <a:ln w="3175">
            <a:solidFill>
              <a:srgbClr val="304547"/>
            </a:solidFill>
          </a:ln>
        </p:spPr>
        <p:txBody>
          <a:bodyPr lIns="45719" rIns="45719" anchor="ctr"/>
          <a:lstStyle/>
          <a:p>
            <a:pPr algn="ctr">
              <a:defRPr sz="1100">
                <a:solidFill>
                  <a:srgbClr val="FFFFFF"/>
                </a:solidFill>
                <a:latin typeface="Arial"/>
                <a:ea typeface="Arial"/>
                <a:cs typeface="Arial"/>
                <a:sym typeface="Arial"/>
              </a:defRPr>
            </a:pPr>
            <a:endParaRPr dirty="0"/>
          </a:p>
        </p:txBody>
      </p:sp>
      <p:sp>
        <p:nvSpPr>
          <p:cNvPr id="203" name="Shape 203"/>
          <p:cNvSpPr/>
          <p:nvPr/>
        </p:nvSpPr>
        <p:spPr>
          <a:xfrm>
            <a:off x="1149350" y="446087"/>
            <a:ext cx="149225" cy="1477963"/>
          </a:xfrm>
          <a:prstGeom prst="rect">
            <a:avLst/>
          </a:prstGeom>
          <a:solidFill>
            <a:srgbClr val="BFBFBF"/>
          </a:solidFill>
          <a:ln w="12700">
            <a:miter lim="400000"/>
          </a:ln>
        </p:spPr>
        <p:txBody>
          <a:bodyPr lIns="45719" rIns="45719" anchor="ctr"/>
          <a:lstStyle/>
          <a:p>
            <a:pPr algn="ctr">
              <a:defRPr sz="1200">
                <a:solidFill>
                  <a:srgbClr val="FFFFFF"/>
                </a:solidFill>
              </a:defRPr>
            </a:pPr>
            <a:endParaRPr dirty="0"/>
          </a:p>
        </p:txBody>
      </p:sp>
      <p:pic>
        <p:nvPicPr>
          <p:cNvPr id="204" name="image1.png"/>
          <p:cNvPicPr>
            <a:picLocks noChangeAspect="1"/>
          </p:cNvPicPr>
          <p:nvPr/>
        </p:nvPicPr>
        <p:blipFill>
          <a:blip r:embed="rId2"/>
          <a:stretch>
            <a:fillRect/>
          </a:stretch>
        </p:blipFill>
        <p:spPr>
          <a:xfrm>
            <a:off x="1611992" y="6537780"/>
            <a:ext cx="1203326" cy="312739"/>
          </a:xfrm>
          <a:prstGeom prst="rect">
            <a:avLst/>
          </a:prstGeom>
          <a:ln w="12700">
            <a:miter lim="400000"/>
          </a:ln>
        </p:spPr>
      </p:pic>
      <p:sp>
        <p:nvSpPr>
          <p:cNvPr id="205" name="Shape 205"/>
          <p:cNvSpPr/>
          <p:nvPr/>
        </p:nvSpPr>
        <p:spPr>
          <a:xfrm>
            <a:off x="5186362" y="6635678"/>
            <a:ext cx="1828801"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800">
                <a:solidFill>
                  <a:srgbClr val="686868"/>
                </a:solidFill>
              </a:defRPr>
            </a:lvl1pPr>
          </a:lstStyle>
          <a:p>
            <a:r>
              <a:rPr dirty="0"/>
              <a:t>CONFIDENTIAL</a:t>
            </a:r>
          </a:p>
        </p:txBody>
      </p:sp>
      <p:pic>
        <p:nvPicPr>
          <p:cNvPr id="206" name="image2.jpeg"/>
          <p:cNvPicPr>
            <a:picLocks noChangeAspect="1"/>
          </p:cNvPicPr>
          <p:nvPr/>
        </p:nvPicPr>
        <p:blipFill>
          <a:blip r:embed="rId3"/>
          <a:stretch>
            <a:fillRect/>
          </a:stretch>
        </p:blipFill>
        <p:spPr>
          <a:xfrm>
            <a:off x="2896617" y="6535784"/>
            <a:ext cx="499377" cy="346710"/>
          </a:xfrm>
          <a:prstGeom prst="rect">
            <a:avLst/>
          </a:prstGeom>
          <a:ln w="12700">
            <a:miter lim="400000"/>
          </a:ln>
        </p:spPr>
      </p:pic>
      <p:pic>
        <p:nvPicPr>
          <p:cNvPr id="207" name="image3.png"/>
          <p:cNvPicPr>
            <a:picLocks noChangeAspect="1"/>
          </p:cNvPicPr>
          <p:nvPr/>
        </p:nvPicPr>
        <p:blipFill>
          <a:blip r:embed="rId4"/>
          <a:stretch>
            <a:fillRect/>
          </a:stretch>
        </p:blipFill>
        <p:spPr>
          <a:xfrm>
            <a:off x="3539655" y="6544301"/>
            <a:ext cx="751524" cy="260034"/>
          </a:xfrm>
          <a:prstGeom prst="rect">
            <a:avLst/>
          </a:prstGeom>
          <a:ln w="12700">
            <a:miter lim="400000"/>
          </a:ln>
        </p:spPr>
      </p:pic>
      <p:sp>
        <p:nvSpPr>
          <p:cNvPr id="208" name="Shape 208"/>
          <p:cNvSpPr/>
          <p:nvPr/>
        </p:nvSpPr>
        <p:spPr>
          <a:xfrm>
            <a:off x="3426842" y="6544301"/>
            <a:ext cx="1" cy="294650"/>
          </a:xfrm>
          <a:prstGeom prst="line">
            <a:avLst/>
          </a:prstGeom>
          <a:solidFill>
            <a:srgbClr val="0000FF"/>
          </a:solidFill>
          <a:ln w="38100">
            <a:solidFill>
              <a:srgbClr val="7030A0"/>
            </a:solidFill>
          </a:ln>
        </p:spPr>
        <p:txBody>
          <a:bodyPr lIns="45719" rIns="45719" anchor="ctr"/>
          <a:lstStyle/>
          <a:p>
            <a:pPr>
              <a:defRPr sz="1100">
                <a:solidFill>
                  <a:srgbClr val="304547"/>
                </a:solidFill>
                <a:latin typeface="Arial"/>
                <a:ea typeface="Arial"/>
                <a:cs typeface="Arial"/>
                <a:sym typeface="Arial"/>
              </a:defRPr>
            </a:pPr>
            <a:endParaRPr dirty="0"/>
          </a:p>
        </p:txBody>
      </p:sp>
      <p:sp>
        <p:nvSpPr>
          <p:cNvPr id="209" name="Shape 209"/>
          <p:cNvSpPr/>
          <p:nvPr/>
        </p:nvSpPr>
        <p:spPr>
          <a:xfrm>
            <a:off x="2861692" y="6540954"/>
            <a:ext cx="1" cy="294650"/>
          </a:xfrm>
          <a:prstGeom prst="line">
            <a:avLst/>
          </a:prstGeom>
          <a:solidFill>
            <a:srgbClr val="0000FF"/>
          </a:solidFill>
          <a:ln w="38100">
            <a:solidFill>
              <a:srgbClr val="7030A0"/>
            </a:solidFill>
          </a:ln>
        </p:spPr>
        <p:txBody>
          <a:bodyPr lIns="45719" rIns="45719" anchor="ctr"/>
          <a:lstStyle/>
          <a:p>
            <a:pPr>
              <a:defRPr sz="1100">
                <a:solidFill>
                  <a:srgbClr val="304547"/>
                </a:solidFill>
                <a:latin typeface="Arial"/>
                <a:ea typeface="Arial"/>
                <a:cs typeface="Arial"/>
                <a:sym typeface="Arial"/>
              </a:defRPr>
            </a:pPr>
            <a:endParaRPr dirty="0"/>
          </a:p>
        </p:txBody>
      </p:sp>
      <p:sp>
        <p:nvSpPr>
          <p:cNvPr id="210" name="Shape 210"/>
          <p:cNvSpPr/>
          <p:nvPr/>
        </p:nvSpPr>
        <p:spPr>
          <a:xfrm>
            <a:off x="1625599" y="932688"/>
            <a:ext cx="8920165" cy="1"/>
          </a:xfrm>
          <a:prstGeom prst="line">
            <a:avLst/>
          </a:prstGeom>
          <a:ln w="25400">
            <a:solidFill>
              <a:srgbClr val="BFBFBF"/>
            </a:solidFill>
          </a:ln>
        </p:spPr>
        <p:txBody>
          <a:bodyPr lIns="45719" rIns="45719" anchor="ctr"/>
          <a:lstStyle/>
          <a:p>
            <a:pPr>
              <a:defRPr sz="1100">
                <a:solidFill>
                  <a:srgbClr val="304547"/>
                </a:solidFill>
                <a:latin typeface="Arial"/>
                <a:ea typeface="Arial"/>
                <a:cs typeface="Arial"/>
                <a:sym typeface="Arial"/>
              </a:defRPr>
            </a:pPr>
            <a:endParaRPr dirty="0"/>
          </a:p>
        </p:txBody>
      </p:sp>
      <p:sp>
        <p:nvSpPr>
          <p:cNvPr id="211" name="Shape 211"/>
          <p:cNvSpPr>
            <a:spLocks noGrp="1"/>
          </p:cNvSpPr>
          <p:nvPr>
            <p:ph type="title"/>
          </p:nvPr>
        </p:nvSpPr>
        <p:spPr>
          <a:xfrm>
            <a:off x="1643126" y="121327"/>
            <a:ext cx="8887969" cy="777242"/>
          </a:xfrm>
          <a:prstGeom prst="rect">
            <a:avLst/>
          </a:prstGeom>
        </p:spPr>
        <p:txBody>
          <a:bodyPr lIns="91439" tIns="91439" rIns="91439" bIns="91439" anchor="t"/>
          <a:lstStyle>
            <a:lvl1pPr>
              <a:defRPr sz="2000" b="1">
                <a:solidFill>
                  <a:srgbClr val="662E6B"/>
                </a:solidFill>
                <a:latin typeface="+mn-lt"/>
                <a:ea typeface="+mn-ea"/>
                <a:cs typeface="+mn-cs"/>
                <a:sym typeface="Calibri"/>
              </a:defRPr>
            </a:lvl1pPr>
          </a:lstStyle>
          <a:p>
            <a:r>
              <a:t>Title Text</a:t>
            </a:r>
          </a:p>
        </p:txBody>
      </p:sp>
      <p:sp>
        <p:nvSpPr>
          <p:cNvPr id="212" name="Shape 212"/>
          <p:cNvSpPr>
            <a:spLocks noGrp="1"/>
          </p:cNvSpPr>
          <p:nvPr>
            <p:ph type="sldNum" sz="quarter" idx="2"/>
          </p:nvPr>
        </p:nvSpPr>
        <p:spPr>
          <a:xfrm>
            <a:off x="10229371" y="6596473"/>
            <a:ext cx="203025" cy="177433"/>
          </a:xfrm>
          <a:prstGeom prst="rect">
            <a:avLst/>
          </a:prstGeom>
        </p:spPr>
        <p:txBody>
          <a:bodyPr/>
          <a:lstStyle>
            <a:lvl1pPr algn="ctr">
              <a:defRPr sz="700" b="1">
                <a:solidFill>
                  <a:srgbClr val="FFFFFF"/>
                </a:solidFill>
                <a:latin typeface="Arial"/>
                <a:ea typeface="Arial"/>
                <a:cs typeface="Arial"/>
                <a:sym typeface="Arial"/>
              </a:defRPr>
            </a:lvl1pPr>
          </a:lstStyle>
          <a:p>
            <a:fld id="{86CB4B4D-7CA3-9044-876B-883B54F8677D}" type="slidenum">
              <a:t>‹#›</a:t>
            </a:fld>
            <a:endParaRPr dirty="0"/>
          </a:p>
        </p:txBody>
      </p:sp>
      <p:sp>
        <p:nvSpPr>
          <p:cNvPr id="213" name="Shape 213"/>
          <p:cNvSpPr>
            <a:spLocks noGrp="1"/>
          </p:cNvSpPr>
          <p:nvPr>
            <p:ph type="body" sz="quarter" idx="1"/>
          </p:nvPr>
        </p:nvSpPr>
        <p:spPr>
          <a:xfrm>
            <a:off x="1643126" y="975794"/>
            <a:ext cx="8887969" cy="584777"/>
          </a:xfrm>
          <a:prstGeom prst="rect">
            <a:avLst/>
          </a:prstGeom>
        </p:spPr>
        <p:txBody>
          <a:bodyPr lIns="91439" tIns="91439" rIns="91439" bIns="91439" anchor="ctr"/>
          <a:lstStyle>
            <a:lvl1pPr marL="0" indent="0">
              <a:lnSpc>
                <a:spcPct val="100000"/>
              </a:lnSpc>
              <a:spcBef>
                <a:spcPts val="0"/>
              </a:spcBef>
              <a:buSzTx/>
              <a:buFontTx/>
              <a:buNone/>
              <a:defRPr sz="1400" b="1"/>
            </a:lvl1pPr>
            <a:lvl2pPr marL="0" indent="236536">
              <a:lnSpc>
                <a:spcPct val="100000"/>
              </a:lnSpc>
              <a:spcBef>
                <a:spcPts val="0"/>
              </a:spcBef>
              <a:buSzTx/>
              <a:buFontTx/>
              <a:buNone/>
              <a:defRPr sz="1400" b="1"/>
            </a:lvl2pPr>
            <a:lvl3pPr marL="0" indent="625475">
              <a:lnSpc>
                <a:spcPct val="100000"/>
              </a:lnSpc>
              <a:spcBef>
                <a:spcPts val="0"/>
              </a:spcBef>
              <a:buSzTx/>
              <a:buFontTx/>
              <a:buNone/>
              <a:defRPr sz="1400" b="1"/>
            </a:lvl3pPr>
            <a:lvl4pPr marL="0" indent="1090612">
              <a:lnSpc>
                <a:spcPct val="100000"/>
              </a:lnSpc>
              <a:spcBef>
                <a:spcPts val="0"/>
              </a:spcBef>
              <a:buSzTx/>
              <a:buFontTx/>
              <a:buNone/>
              <a:defRPr sz="1400" b="1"/>
            </a:lvl4pPr>
            <a:lvl5pPr marL="0" indent="1539875">
              <a:lnSpc>
                <a:spcPct val="100000"/>
              </a:lnSpc>
              <a:spcBef>
                <a:spcPts val="0"/>
              </a:spcBef>
              <a:buSzTx/>
              <a:buFontTx/>
              <a:buNone/>
              <a:defRPr sz="1400" b="1"/>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67639407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_Custom Layout">
    <p:spTree>
      <p:nvGrpSpPr>
        <p:cNvPr id="1" name=""/>
        <p:cNvGrpSpPr/>
        <p:nvPr/>
      </p:nvGrpSpPr>
      <p:grpSpPr>
        <a:xfrm>
          <a:off x="0" y="0"/>
          <a:ext cx="0" cy="0"/>
          <a:chOff x="0" y="0"/>
          <a:chExt cx="0" cy="0"/>
        </a:xfrm>
      </p:grpSpPr>
      <p:sp>
        <p:nvSpPr>
          <p:cNvPr id="220" name="Shape 220"/>
          <p:cNvSpPr/>
          <p:nvPr/>
        </p:nvSpPr>
        <p:spPr>
          <a:xfrm>
            <a:off x="10147527" y="6546670"/>
            <a:ext cx="366713" cy="260305"/>
          </a:xfrm>
          <a:prstGeom prst="ellipse">
            <a:avLst/>
          </a:prstGeom>
          <a:solidFill>
            <a:srgbClr val="662E6B"/>
          </a:solidFill>
          <a:ln w="3175">
            <a:solidFill>
              <a:srgbClr val="304547"/>
            </a:solidFill>
          </a:ln>
        </p:spPr>
        <p:txBody>
          <a:bodyPr lIns="45719" rIns="45719" anchor="ctr"/>
          <a:lstStyle/>
          <a:p>
            <a:pPr algn="ctr">
              <a:defRPr sz="1100">
                <a:solidFill>
                  <a:srgbClr val="FFFFFF"/>
                </a:solidFill>
                <a:latin typeface="Arial"/>
                <a:ea typeface="Arial"/>
                <a:cs typeface="Arial"/>
                <a:sym typeface="Arial"/>
              </a:defRPr>
            </a:pPr>
            <a:endParaRPr dirty="0"/>
          </a:p>
        </p:txBody>
      </p:sp>
      <p:sp>
        <p:nvSpPr>
          <p:cNvPr id="221" name="Shape 221"/>
          <p:cNvSpPr/>
          <p:nvPr/>
        </p:nvSpPr>
        <p:spPr>
          <a:xfrm>
            <a:off x="1149350" y="446087"/>
            <a:ext cx="149225" cy="1477963"/>
          </a:xfrm>
          <a:prstGeom prst="rect">
            <a:avLst/>
          </a:prstGeom>
          <a:solidFill>
            <a:srgbClr val="BFBFBF"/>
          </a:solidFill>
          <a:ln w="12700">
            <a:miter lim="400000"/>
          </a:ln>
        </p:spPr>
        <p:txBody>
          <a:bodyPr lIns="45719" rIns="45719" anchor="ctr"/>
          <a:lstStyle/>
          <a:p>
            <a:pPr algn="ctr">
              <a:defRPr sz="1200">
                <a:solidFill>
                  <a:srgbClr val="FFFFFF"/>
                </a:solidFill>
              </a:defRPr>
            </a:pPr>
            <a:endParaRPr dirty="0"/>
          </a:p>
        </p:txBody>
      </p:sp>
      <p:pic>
        <p:nvPicPr>
          <p:cNvPr id="222" name="image1.png"/>
          <p:cNvPicPr>
            <a:picLocks noChangeAspect="1"/>
          </p:cNvPicPr>
          <p:nvPr/>
        </p:nvPicPr>
        <p:blipFill>
          <a:blip r:embed="rId2"/>
          <a:stretch>
            <a:fillRect/>
          </a:stretch>
        </p:blipFill>
        <p:spPr>
          <a:xfrm>
            <a:off x="1611992" y="6537780"/>
            <a:ext cx="1203326" cy="312739"/>
          </a:xfrm>
          <a:prstGeom prst="rect">
            <a:avLst/>
          </a:prstGeom>
          <a:ln w="12700">
            <a:miter lim="400000"/>
          </a:ln>
        </p:spPr>
      </p:pic>
      <p:sp>
        <p:nvSpPr>
          <p:cNvPr id="223" name="Shape 223"/>
          <p:cNvSpPr/>
          <p:nvPr/>
        </p:nvSpPr>
        <p:spPr>
          <a:xfrm>
            <a:off x="5186362" y="6635678"/>
            <a:ext cx="1828801"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800">
                <a:solidFill>
                  <a:srgbClr val="686868"/>
                </a:solidFill>
              </a:defRPr>
            </a:lvl1pPr>
          </a:lstStyle>
          <a:p>
            <a:r>
              <a:rPr dirty="0"/>
              <a:t>CONFIDENTIAL</a:t>
            </a:r>
          </a:p>
        </p:txBody>
      </p:sp>
      <p:pic>
        <p:nvPicPr>
          <p:cNvPr id="224" name="image2.jpeg"/>
          <p:cNvPicPr>
            <a:picLocks noChangeAspect="1"/>
          </p:cNvPicPr>
          <p:nvPr/>
        </p:nvPicPr>
        <p:blipFill>
          <a:blip r:embed="rId3"/>
          <a:stretch>
            <a:fillRect/>
          </a:stretch>
        </p:blipFill>
        <p:spPr>
          <a:xfrm>
            <a:off x="2896617" y="6535784"/>
            <a:ext cx="499377" cy="346710"/>
          </a:xfrm>
          <a:prstGeom prst="rect">
            <a:avLst/>
          </a:prstGeom>
          <a:ln w="12700">
            <a:miter lim="400000"/>
          </a:ln>
        </p:spPr>
      </p:pic>
      <p:pic>
        <p:nvPicPr>
          <p:cNvPr id="225" name="image3.png"/>
          <p:cNvPicPr>
            <a:picLocks noChangeAspect="1"/>
          </p:cNvPicPr>
          <p:nvPr/>
        </p:nvPicPr>
        <p:blipFill>
          <a:blip r:embed="rId4"/>
          <a:stretch>
            <a:fillRect/>
          </a:stretch>
        </p:blipFill>
        <p:spPr>
          <a:xfrm>
            <a:off x="3539655" y="6544301"/>
            <a:ext cx="751524" cy="260034"/>
          </a:xfrm>
          <a:prstGeom prst="rect">
            <a:avLst/>
          </a:prstGeom>
          <a:ln w="12700">
            <a:miter lim="400000"/>
          </a:ln>
        </p:spPr>
      </p:pic>
      <p:sp>
        <p:nvSpPr>
          <p:cNvPr id="226" name="Shape 226"/>
          <p:cNvSpPr/>
          <p:nvPr/>
        </p:nvSpPr>
        <p:spPr>
          <a:xfrm>
            <a:off x="3426842" y="6544301"/>
            <a:ext cx="1" cy="294650"/>
          </a:xfrm>
          <a:prstGeom prst="line">
            <a:avLst/>
          </a:prstGeom>
          <a:solidFill>
            <a:srgbClr val="0000FF"/>
          </a:solidFill>
          <a:ln w="38100">
            <a:solidFill>
              <a:srgbClr val="7030A0"/>
            </a:solidFill>
          </a:ln>
        </p:spPr>
        <p:txBody>
          <a:bodyPr lIns="45719" rIns="45719" anchor="ctr"/>
          <a:lstStyle/>
          <a:p>
            <a:pPr>
              <a:defRPr sz="1100">
                <a:solidFill>
                  <a:srgbClr val="304547"/>
                </a:solidFill>
                <a:latin typeface="Arial"/>
                <a:ea typeface="Arial"/>
                <a:cs typeface="Arial"/>
                <a:sym typeface="Arial"/>
              </a:defRPr>
            </a:pPr>
            <a:endParaRPr dirty="0"/>
          </a:p>
        </p:txBody>
      </p:sp>
      <p:sp>
        <p:nvSpPr>
          <p:cNvPr id="227" name="Shape 227"/>
          <p:cNvSpPr/>
          <p:nvPr/>
        </p:nvSpPr>
        <p:spPr>
          <a:xfrm>
            <a:off x="2861692" y="6540954"/>
            <a:ext cx="1" cy="294650"/>
          </a:xfrm>
          <a:prstGeom prst="line">
            <a:avLst/>
          </a:prstGeom>
          <a:solidFill>
            <a:srgbClr val="0000FF"/>
          </a:solidFill>
          <a:ln w="38100">
            <a:solidFill>
              <a:srgbClr val="7030A0"/>
            </a:solidFill>
          </a:ln>
        </p:spPr>
        <p:txBody>
          <a:bodyPr lIns="45719" rIns="45719" anchor="ctr"/>
          <a:lstStyle/>
          <a:p>
            <a:pPr>
              <a:defRPr sz="1100">
                <a:solidFill>
                  <a:srgbClr val="304547"/>
                </a:solidFill>
                <a:latin typeface="Arial"/>
                <a:ea typeface="Arial"/>
                <a:cs typeface="Arial"/>
                <a:sym typeface="Arial"/>
              </a:defRPr>
            </a:pPr>
            <a:endParaRPr dirty="0"/>
          </a:p>
        </p:txBody>
      </p:sp>
      <p:sp>
        <p:nvSpPr>
          <p:cNvPr id="228" name="Shape 228"/>
          <p:cNvSpPr/>
          <p:nvPr/>
        </p:nvSpPr>
        <p:spPr>
          <a:xfrm>
            <a:off x="1625599" y="932688"/>
            <a:ext cx="8920165" cy="1"/>
          </a:xfrm>
          <a:prstGeom prst="line">
            <a:avLst/>
          </a:prstGeom>
          <a:ln w="25400">
            <a:solidFill>
              <a:srgbClr val="BFBFBF"/>
            </a:solidFill>
          </a:ln>
        </p:spPr>
        <p:txBody>
          <a:bodyPr lIns="45719" rIns="45719" anchor="ctr"/>
          <a:lstStyle/>
          <a:p>
            <a:pPr>
              <a:defRPr sz="1100">
                <a:solidFill>
                  <a:srgbClr val="304547"/>
                </a:solidFill>
                <a:latin typeface="Arial"/>
                <a:ea typeface="Arial"/>
                <a:cs typeface="Arial"/>
                <a:sym typeface="Arial"/>
              </a:defRPr>
            </a:pPr>
            <a:endParaRPr dirty="0"/>
          </a:p>
        </p:txBody>
      </p:sp>
      <p:sp>
        <p:nvSpPr>
          <p:cNvPr id="229" name="Shape 229"/>
          <p:cNvSpPr>
            <a:spLocks noGrp="1"/>
          </p:cNvSpPr>
          <p:nvPr>
            <p:ph type="title"/>
          </p:nvPr>
        </p:nvSpPr>
        <p:spPr>
          <a:xfrm>
            <a:off x="1644650" y="120648"/>
            <a:ext cx="8890000" cy="777242"/>
          </a:xfrm>
          <a:prstGeom prst="rect">
            <a:avLst/>
          </a:prstGeom>
        </p:spPr>
        <p:txBody>
          <a:bodyPr lIns="91439" tIns="91439" rIns="91439" bIns="91439" anchor="t"/>
          <a:lstStyle>
            <a:lvl1pPr>
              <a:defRPr sz="2000" b="1">
                <a:solidFill>
                  <a:srgbClr val="662E6B"/>
                </a:solidFill>
                <a:latin typeface="+mn-lt"/>
                <a:ea typeface="+mn-ea"/>
                <a:cs typeface="+mn-cs"/>
                <a:sym typeface="Calibri"/>
              </a:defRPr>
            </a:lvl1pPr>
          </a:lstStyle>
          <a:p>
            <a:r>
              <a:t>Title Text</a:t>
            </a:r>
          </a:p>
        </p:txBody>
      </p:sp>
      <p:sp>
        <p:nvSpPr>
          <p:cNvPr id="230" name="Shape 230"/>
          <p:cNvSpPr>
            <a:spLocks noGrp="1"/>
          </p:cNvSpPr>
          <p:nvPr>
            <p:ph type="body" sz="quarter" idx="1"/>
          </p:nvPr>
        </p:nvSpPr>
        <p:spPr>
          <a:xfrm>
            <a:off x="7408636" y="1097280"/>
            <a:ext cx="3126015" cy="5259978"/>
          </a:xfrm>
          <a:prstGeom prst="rect">
            <a:avLst/>
          </a:prstGeom>
        </p:spPr>
        <p:txBody>
          <a:bodyPr lIns="91439" tIns="91439" rIns="91439" bIns="91439"/>
          <a:lstStyle>
            <a:lvl1pPr marL="234950" indent="-234950">
              <a:lnSpc>
                <a:spcPct val="100000"/>
              </a:lnSpc>
              <a:spcBef>
                <a:spcPts val="600"/>
              </a:spcBef>
              <a:buClr>
                <a:srgbClr val="000000"/>
              </a:buClr>
              <a:buFont typeface="Webdings"/>
              <a:buChar char=""/>
              <a:defRPr sz="1600"/>
            </a:lvl1pPr>
            <a:lvl2pPr marL="457200" indent="-220663">
              <a:lnSpc>
                <a:spcPct val="100000"/>
              </a:lnSpc>
              <a:spcBef>
                <a:spcPts val="600"/>
              </a:spcBef>
              <a:buClr>
                <a:srgbClr val="000000"/>
              </a:buClr>
              <a:buFont typeface="Webdings"/>
              <a:buChar char="▪"/>
              <a:defRPr sz="1600"/>
            </a:lvl2pPr>
            <a:lvl3pPr marL="787400" indent="-330200">
              <a:lnSpc>
                <a:spcPct val="100000"/>
              </a:lnSpc>
              <a:spcBef>
                <a:spcPts val="600"/>
              </a:spcBef>
              <a:buClr>
                <a:srgbClr val="000000"/>
              </a:buClr>
              <a:buFont typeface="Webdings"/>
              <a:buChar char="+"/>
              <a:defRPr sz="1600"/>
            </a:lvl3pPr>
            <a:lvl4pPr marL="1067254" indent="-321129">
              <a:lnSpc>
                <a:spcPct val="100000"/>
              </a:lnSpc>
              <a:spcBef>
                <a:spcPts val="600"/>
              </a:spcBef>
              <a:buClr>
                <a:srgbClr val="000000"/>
              </a:buClr>
              <a:buFont typeface="Webdings"/>
              <a:buChar char="-"/>
              <a:defRPr sz="1600"/>
            </a:lvl4pPr>
            <a:lvl5pPr marL="1357312" indent="-330200">
              <a:lnSpc>
                <a:spcPct val="100000"/>
              </a:lnSpc>
              <a:spcBef>
                <a:spcPts val="600"/>
              </a:spcBef>
              <a:buClr>
                <a:srgbClr val="000000"/>
              </a:buClr>
              <a:buSzPct val="40000"/>
              <a:buFont typeface="Webdings"/>
              <a:buChar char="»"/>
              <a:defRPr sz="1600"/>
            </a:lvl5pPr>
          </a:lstStyle>
          <a:p>
            <a:r>
              <a:t>Body Level One</a:t>
            </a:r>
          </a:p>
          <a:p>
            <a:pPr lvl="1"/>
            <a:r>
              <a:t>Body Level Two</a:t>
            </a:r>
          </a:p>
          <a:p>
            <a:pPr lvl="2"/>
            <a:r>
              <a:t>Body Level Three</a:t>
            </a:r>
          </a:p>
          <a:p>
            <a:pPr lvl="3"/>
            <a:r>
              <a:t>Body Level Four</a:t>
            </a:r>
          </a:p>
          <a:p>
            <a:pPr lvl="4"/>
            <a:r>
              <a:t>Body Level Five</a:t>
            </a:r>
          </a:p>
        </p:txBody>
      </p:sp>
      <p:sp>
        <p:nvSpPr>
          <p:cNvPr id="231" name="Shape 231"/>
          <p:cNvSpPr>
            <a:spLocks noGrp="1"/>
          </p:cNvSpPr>
          <p:nvPr>
            <p:ph type="sldNum" sz="quarter" idx="2"/>
          </p:nvPr>
        </p:nvSpPr>
        <p:spPr>
          <a:xfrm>
            <a:off x="10229371" y="6596473"/>
            <a:ext cx="203025" cy="177433"/>
          </a:xfrm>
          <a:prstGeom prst="rect">
            <a:avLst/>
          </a:prstGeom>
        </p:spPr>
        <p:txBody>
          <a:bodyPr/>
          <a:lstStyle>
            <a:lvl1pPr algn="ctr">
              <a:defRPr sz="700" b="1">
                <a:solidFill>
                  <a:srgbClr val="FFFFFF"/>
                </a:solidFill>
                <a:latin typeface="Arial"/>
                <a:ea typeface="Arial"/>
                <a:cs typeface="Arial"/>
                <a:sym typeface="Arial"/>
              </a:defRPr>
            </a:lvl1pPr>
          </a:lstStyle>
          <a:p>
            <a:fld id="{86CB4B4D-7CA3-9044-876B-883B54F8677D}" type="slidenum">
              <a:t>‹#›</a:t>
            </a:fld>
            <a:endParaRPr dirty="0"/>
          </a:p>
        </p:txBody>
      </p:sp>
    </p:spTree>
    <p:extLst>
      <p:ext uri="{BB962C8B-B14F-4D97-AF65-F5344CB8AC3E}">
        <p14:creationId xmlns:p14="http://schemas.microsoft.com/office/powerpoint/2010/main" val="121920453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238" name="Shape 238"/>
          <p:cNvSpPr/>
          <p:nvPr/>
        </p:nvSpPr>
        <p:spPr>
          <a:xfrm>
            <a:off x="10147527" y="6546670"/>
            <a:ext cx="366713" cy="260305"/>
          </a:xfrm>
          <a:prstGeom prst="ellipse">
            <a:avLst/>
          </a:prstGeom>
          <a:solidFill>
            <a:srgbClr val="662E6B"/>
          </a:solidFill>
          <a:ln w="3175">
            <a:solidFill>
              <a:srgbClr val="304547"/>
            </a:solidFill>
          </a:ln>
        </p:spPr>
        <p:txBody>
          <a:bodyPr lIns="45719" rIns="45719" anchor="ctr"/>
          <a:lstStyle/>
          <a:p>
            <a:pPr algn="ctr">
              <a:defRPr sz="1100">
                <a:solidFill>
                  <a:srgbClr val="FFFFFF"/>
                </a:solidFill>
                <a:latin typeface="Arial"/>
                <a:ea typeface="Arial"/>
                <a:cs typeface="Arial"/>
                <a:sym typeface="Arial"/>
              </a:defRPr>
            </a:pPr>
            <a:endParaRPr dirty="0"/>
          </a:p>
        </p:txBody>
      </p:sp>
      <p:sp>
        <p:nvSpPr>
          <p:cNvPr id="239" name="Shape 239"/>
          <p:cNvSpPr/>
          <p:nvPr/>
        </p:nvSpPr>
        <p:spPr>
          <a:xfrm>
            <a:off x="1149350" y="446087"/>
            <a:ext cx="149225" cy="1477963"/>
          </a:xfrm>
          <a:prstGeom prst="rect">
            <a:avLst/>
          </a:prstGeom>
          <a:solidFill>
            <a:srgbClr val="BFBFBF"/>
          </a:solidFill>
          <a:ln w="12700">
            <a:miter lim="400000"/>
          </a:ln>
        </p:spPr>
        <p:txBody>
          <a:bodyPr lIns="45719" rIns="45719" anchor="ctr"/>
          <a:lstStyle/>
          <a:p>
            <a:pPr algn="ctr">
              <a:defRPr sz="1200">
                <a:solidFill>
                  <a:srgbClr val="FFFFFF"/>
                </a:solidFill>
              </a:defRPr>
            </a:pPr>
            <a:endParaRPr dirty="0"/>
          </a:p>
        </p:txBody>
      </p:sp>
      <p:pic>
        <p:nvPicPr>
          <p:cNvPr id="240" name="image1.png"/>
          <p:cNvPicPr>
            <a:picLocks noChangeAspect="1"/>
          </p:cNvPicPr>
          <p:nvPr/>
        </p:nvPicPr>
        <p:blipFill>
          <a:blip r:embed="rId2"/>
          <a:stretch>
            <a:fillRect/>
          </a:stretch>
        </p:blipFill>
        <p:spPr>
          <a:xfrm>
            <a:off x="1611992" y="6537780"/>
            <a:ext cx="1203326" cy="312739"/>
          </a:xfrm>
          <a:prstGeom prst="rect">
            <a:avLst/>
          </a:prstGeom>
          <a:ln w="12700">
            <a:miter lim="400000"/>
          </a:ln>
        </p:spPr>
      </p:pic>
      <p:sp>
        <p:nvSpPr>
          <p:cNvPr id="241" name="Shape 241"/>
          <p:cNvSpPr/>
          <p:nvPr/>
        </p:nvSpPr>
        <p:spPr>
          <a:xfrm>
            <a:off x="5186362" y="6635678"/>
            <a:ext cx="1828801"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800">
                <a:solidFill>
                  <a:srgbClr val="686868"/>
                </a:solidFill>
              </a:defRPr>
            </a:lvl1pPr>
          </a:lstStyle>
          <a:p>
            <a:r>
              <a:rPr dirty="0"/>
              <a:t>CONFIDENTIAL</a:t>
            </a:r>
          </a:p>
        </p:txBody>
      </p:sp>
      <p:pic>
        <p:nvPicPr>
          <p:cNvPr id="242" name="image2.jpeg"/>
          <p:cNvPicPr>
            <a:picLocks noChangeAspect="1"/>
          </p:cNvPicPr>
          <p:nvPr/>
        </p:nvPicPr>
        <p:blipFill>
          <a:blip r:embed="rId3"/>
          <a:stretch>
            <a:fillRect/>
          </a:stretch>
        </p:blipFill>
        <p:spPr>
          <a:xfrm>
            <a:off x="2896617" y="6535784"/>
            <a:ext cx="499377" cy="346710"/>
          </a:xfrm>
          <a:prstGeom prst="rect">
            <a:avLst/>
          </a:prstGeom>
          <a:ln w="12700">
            <a:miter lim="400000"/>
          </a:ln>
        </p:spPr>
      </p:pic>
      <p:pic>
        <p:nvPicPr>
          <p:cNvPr id="243" name="image3.png"/>
          <p:cNvPicPr>
            <a:picLocks noChangeAspect="1"/>
          </p:cNvPicPr>
          <p:nvPr/>
        </p:nvPicPr>
        <p:blipFill>
          <a:blip r:embed="rId4"/>
          <a:stretch>
            <a:fillRect/>
          </a:stretch>
        </p:blipFill>
        <p:spPr>
          <a:xfrm>
            <a:off x="3539655" y="6544301"/>
            <a:ext cx="751524" cy="260034"/>
          </a:xfrm>
          <a:prstGeom prst="rect">
            <a:avLst/>
          </a:prstGeom>
          <a:ln w="12700">
            <a:miter lim="400000"/>
          </a:ln>
        </p:spPr>
      </p:pic>
      <p:sp>
        <p:nvSpPr>
          <p:cNvPr id="244" name="Shape 244"/>
          <p:cNvSpPr/>
          <p:nvPr/>
        </p:nvSpPr>
        <p:spPr>
          <a:xfrm>
            <a:off x="3426842" y="6544301"/>
            <a:ext cx="1" cy="294650"/>
          </a:xfrm>
          <a:prstGeom prst="line">
            <a:avLst/>
          </a:prstGeom>
          <a:solidFill>
            <a:srgbClr val="0000FF"/>
          </a:solidFill>
          <a:ln w="38100">
            <a:solidFill>
              <a:srgbClr val="7030A0"/>
            </a:solidFill>
          </a:ln>
        </p:spPr>
        <p:txBody>
          <a:bodyPr lIns="45719" rIns="45719" anchor="ctr"/>
          <a:lstStyle/>
          <a:p>
            <a:pPr>
              <a:defRPr sz="1100">
                <a:solidFill>
                  <a:srgbClr val="304547"/>
                </a:solidFill>
                <a:latin typeface="Arial"/>
                <a:ea typeface="Arial"/>
                <a:cs typeface="Arial"/>
                <a:sym typeface="Arial"/>
              </a:defRPr>
            </a:pPr>
            <a:endParaRPr dirty="0"/>
          </a:p>
        </p:txBody>
      </p:sp>
      <p:sp>
        <p:nvSpPr>
          <p:cNvPr id="245" name="Shape 245"/>
          <p:cNvSpPr/>
          <p:nvPr/>
        </p:nvSpPr>
        <p:spPr>
          <a:xfrm>
            <a:off x="2861692" y="6540954"/>
            <a:ext cx="1" cy="294650"/>
          </a:xfrm>
          <a:prstGeom prst="line">
            <a:avLst/>
          </a:prstGeom>
          <a:solidFill>
            <a:srgbClr val="0000FF"/>
          </a:solidFill>
          <a:ln w="38100">
            <a:solidFill>
              <a:srgbClr val="7030A0"/>
            </a:solidFill>
          </a:ln>
        </p:spPr>
        <p:txBody>
          <a:bodyPr lIns="45719" rIns="45719" anchor="ctr"/>
          <a:lstStyle/>
          <a:p>
            <a:pPr>
              <a:defRPr sz="1100">
                <a:solidFill>
                  <a:srgbClr val="304547"/>
                </a:solidFill>
                <a:latin typeface="Arial"/>
                <a:ea typeface="Arial"/>
                <a:cs typeface="Arial"/>
                <a:sym typeface="Arial"/>
              </a:defRPr>
            </a:pPr>
            <a:endParaRPr dirty="0"/>
          </a:p>
        </p:txBody>
      </p:sp>
      <p:sp>
        <p:nvSpPr>
          <p:cNvPr id="246" name="Shape 246"/>
          <p:cNvSpPr/>
          <p:nvPr/>
        </p:nvSpPr>
        <p:spPr>
          <a:xfrm>
            <a:off x="1625599" y="996950"/>
            <a:ext cx="8920165" cy="0"/>
          </a:xfrm>
          <a:prstGeom prst="line">
            <a:avLst/>
          </a:prstGeom>
          <a:ln w="25400">
            <a:solidFill>
              <a:srgbClr val="BFBFBF"/>
            </a:solidFill>
          </a:ln>
        </p:spPr>
        <p:txBody>
          <a:bodyPr lIns="45719" rIns="45719" anchor="ctr"/>
          <a:lstStyle/>
          <a:p>
            <a:pPr>
              <a:defRPr sz="1100">
                <a:solidFill>
                  <a:srgbClr val="304547"/>
                </a:solidFill>
                <a:latin typeface="Arial"/>
                <a:ea typeface="Arial"/>
                <a:cs typeface="Arial"/>
                <a:sym typeface="Arial"/>
              </a:defRPr>
            </a:pPr>
            <a:endParaRPr dirty="0"/>
          </a:p>
        </p:txBody>
      </p:sp>
      <p:sp>
        <p:nvSpPr>
          <p:cNvPr id="247" name="Shape 247"/>
          <p:cNvSpPr>
            <a:spLocks noGrp="1"/>
          </p:cNvSpPr>
          <p:nvPr>
            <p:ph type="body" idx="1"/>
          </p:nvPr>
        </p:nvSpPr>
        <p:spPr>
          <a:xfrm>
            <a:off x="1643126" y="1097280"/>
            <a:ext cx="8887969" cy="5398359"/>
          </a:xfrm>
          <a:prstGeom prst="rect">
            <a:avLst/>
          </a:prstGeom>
        </p:spPr>
        <p:txBody>
          <a:bodyPr lIns="91439" tIns="91439" rIns="91439" bIns="91439"/>
          <a:lstStyle>
            <a:lvl1pPr marL="234950" indent="-234950">
              <a:lnSpc>
                <a:spcPct val="100000"/>
              </a:lnSpc>
              <a:spcBef>
                <a:spcPts val="600"/>
              </a:spcBef>
              <a:buClr>
                <a:srgbClr val="000000"/>
              </a:buClr>
              <a:buFont typeface="Webdings"/>
              <a:buChar char=""/>
              <a:defRPr sz="1600"/>
            </a:lvl1pPr>
            <a:lvl2pPr marL="457200" indent="-220663">
              <a:lnSpc>
                <a:spcPct val="100000"/>
              </a:lnSpc>
              <a:spcBef>
                <a:spcPts val="600"/>
              </a:spcBef>
              <a:buClr>
                <a:srgbClr val="000000"/>
              </a:buClr>
              <a:buFont typeface="Webdings"/>
              <a:buChar char="▪"/>
              <a:defRPr sz="1600"/>
            </a:lvl2pPr>
            <a:lvl3pPr marL="787400" indent="-330200">
              <a:lnSpc>
                <a:spcPct val="100000"/>
              </a:lnSpc>
              <a:spcBef>
                <a:spcPts val="600"/>
              </a:spcBef>
              <a:buClr>
                <a:srgbClr val="000000"/>
              </a:buClr>
              <a:buFont typeface="Webdings"/>
              <a:buChar char="+"/>
              <a:defRPr sz="1600"/>
            </a:lvl3pPr>
            <a:lvl4pPr marL="1067254" indent="-321129">
              <a:lnSpc>
                <a:spcPct val="100000"/>
              </a:lnSpc>
              <a:spcBef>
                <a:spcPts val="600"/>
              </a:spcBef>
              <a:buClr>
                <a:srgbClr val="000000"/>
              </a:buClr>
              <a:buFont typeface="Webdings"/>
              <a:buChar char="-"/>
              <a:defRPr sz="1600"/>
            </a:lvl4pPr>
            <a:lvl5pPr marL="1357312" indent="-330200">
              <a:lnSpc>
                <a:spcPct val="100000"/>
              </a:lnSpc>
              <a:spcBef>
                <a:spcPts val="600"/>
              </a:spcBef>
              <a:buClr>
                <a:srgbClr val="000000"/>
              </a:buClr>
              <a:buSzPct val="40000"/>
              <a:buFont typeface="Webdings"/>
              <a:buChar char="»"/>
              <a:defRPr sz="1600"/>
            </a:lvl5pPr>
          </a:lstStyle>
          <a:p>
            <a:r>
              <a:t>Body Level One</a:t>
            </a:r>
          </a:p>
          <a:p>
            <a:pPr lvl="1"/>
            <a:r>
              <a:t>Body Level Two</a:t>
            </a:r>
          </a:p>
          <a:p>
            <a:pPr lvl="2"/>
            <a:r>
              <a:t>Body Level Three</a:t>
            </a:r>
          </a:p>
          <a:p>
            <a:pPr lvl="3"/>
            <a:r>
              <a:t>Body Level Four</a:t>
            </a:r>
          </a:p>
          <a:p>
            <a:pPr lvl="4"/>
            <a:r>
              <a:t>Body Level Five</a:t>
            </a:r>
          </a:p>
        </p:txBody>
      </p:sp>
      <p:sp>
        <p:nvSpPr>
          <p:cNvPr id="248" name="Shape 248"/>
          <p:cNvSpPr>
            <a:spLocks noGrp="1"/>
          </p:cNvSpPr>
          <p:nvPr>
            <p:ph type="title"/>
          </p:nvPr>
        </p:nvSpPr>
        <p:spPr>
          <a:xfrm>
            <a:off x="1643126" y="121327"/>
            <a:ext cx="8887969" cy="777242"/>
          </a:xfrm>
          <a:prstGeom prst="rect">
            <a:avLst/>
          </a:prstGeom>
        </p:spPr>
        <p:txBody>
          <a:bodyPr lIns="91439" tIns="91439" rIns="91439" bIns="91439" anchor="t"/>
          <a:lstStyle>
            <a:lvl1pPr>
              <a:defRPr sz="2000" b="1">
                <a:solidFill>
                  <a:srgbClr val="662E6B"/>
                </a:solidFill>
                <a:latin typeface="+mn-lt"/>
                <a:ea typeface="+mn-ea"/>
                <a:cs typeface="+mn-cs"/>
                <a:sym typeface="Calibri"/>
              </a:defRPr>
            </a:lvl1pPr>
          </a:lstStyle>
          <a:p>
            <a:r>
              <a:t>Title Text</a:t>
            </a:r>
          </a:p>
        </p:txBody>
      </p:sp>
      <p:sp>
        <p:nvSpPr>
          <p:cNvPr id="249" name="Shape 249"/>
          <p:cNvSpPr>
            <a:spLocks noGrp="1"/>
          </p:cNvSpPr>
          <p:nvPr>
            <p:ph type="sldNum" sz="quarter" idx="2"/>
          </p:nvPr>
        </p:nvSpPr>
        <p:spPr>
          <a:xfrm>
            <a:off x="10229371" y="6596473"/>
            <a:ext cx="203025" cy="177433"/>
          </a:xfrm>
          <a:prstGeom prst="rect">
            <a:avLst/>
          </a:prstGeom>
        </p:spPr>
        <p:txBody>
          <a:bodyPr/>
          <a:lstStyle>
            <a:lvl1pPr algn="ctr">
              <a:defRPr sz="700" b="1">
                <a:solidFill>
                  <a:srgbClr val="FFFFFF"/>
                </a:solidFill>
                <a:latin typeface="Arial"/>
                <a:ea typeface="Arial"/>
                <a:cs typeface="Arial"/>
                <a:sym typeface="Arial"/>
              </a:defRPr>
            </a:lvl1pPr>
          </a:lstStyle>
          <a:p>
            <a:fld id="{86CB4B4D-7CA3-9044-876B-883B54F8677D}" type="slidenum">
              <a:t>‹#›</a:t>
            </a:fld>
            <a:endParaRPr dirty="0"/>
          </a:p>
        </p:txBody>
      </p:sp>
    </p:spTree>
    <p:extLst>
      <p:ext uri="{BB962C8B-B14F-4D97-AF65-F5344CB8AC3E}">
        <p14:creationId xmlns:p14="http://schemas.microsoft.com/office/powerpoint/2010/main" val="294153693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256" name="Shape 256"/>
          <p:cNvSpPr/>
          <p:nvPr/>
        </p:nvSpPr>
        <p:spPr>
          <a:xfrm>
            <a:off x="10147527" y="6546670"/>
            <a:ext cx="366713" cy="260305"/>
          </a:xfrm>
          <a:prstGeom prst="ellipse">
            <a:avLst/>
          </a:prstGeom>
          <a:solidFill>
            <a:srgbClr val="662E6B"/>
          </a:solidFill>
          <a:ln w="3175">
            <a:solidFill>
              <a:srgbClr val="304547"/>
            </a:solidFill>
          </a:ln>
        </p:spPr>
        <p:txBody>
          <a:bodyPr lIns="45719" rIns="45719" anchor="ctr"/>
          <a:lstStyle/>
          <a:p>
            <a:pPr algn="ctr">
              <a:defRPr sz="1100">
                <a:solidFill>
                  <a:srgbClr val="FFFFFF"/>
                </a:solidFill>
                <a:latin typeface="Arial"/>
                <a:ea typeface="Arial"/>
                <a:cs typeface="Arial"/>
                <a:sym typeface="Arial"/>
              </a:defRPr>
            </a:pPr>
            <a:endParaRPr dirty="0"/>
          </a:p>
        </p:txBody>
      </p:sp>
      <p:sp>
        <p:nvSpPr>
          <p:cNvPr id="257" name="Shape 257"/>
          <p:cNvSpPr/>
          <p:nvPr/>
        </p:nvSpPr>
        <p:spPr>
          <a:xfrm>
            <a:off x="1149350" y="446087"/>
            <a:ext cx="149225" cy="1477963"/>
          </a:xfrm>
          <a:prstGeom prst="rect">
            <a:avLst/>
          </a:prstGeom>
          <a:solidFill>
            <a:srgbClr val="BFBFBF"/>
          </a:solidFill>
          <a:ln w="12700">
            <a:miter lim="400000"/>
          </a:ln>
        </p:spPr>
        <p:txBody>
          <a:bodyPr lIns="45719" rIns="45719" anchor="ctr"/>
          <a:lstStyle/>
          <a:p>
            <a:pPr algn="ctr">
              <a:defRPr sz="1200">
                <a:solidFill>
                  <a:srgbClr val="FFFFFF"/>
                </a:solidFill>
              </a:defRPr>
            </a:pPr>
            <a:endParaRPr dirty="0"/>
          </a:p>
        </p:txBody>
      </p:sp>
      <p:pic>
        <p:nvPicPr>
          <p:cNvPr id="258" name="image1.png"/>
          <p:cNvPicPr>
            <a:picLocks noChangeAspect="1"/>
          </p:cNvPicPr>
          <p:nvPr/>
        </p:nvPicPr>
        <p:blipFill>
          <a:blip r:embed="rId2"/>
          <a:stretch>
            <a:fillRect/>
          </a:stretch>
        </p:blipFill>
        <p:spPr>
          <a:xfrm>
            <a:off x="1611992" y="6537780"/>
            <a:ext cx="1203326" cy="312739"/>
          </a:xfrm>
          <a:prstGeom prst="rect">
            <a:avLst/>
          </a:prstGeom>
          <a:ln w="12700">
            <a:miter lim="400000"/>
          </a:ln>
        </p:spPr>
      </p:pic>
      <p:sp>
        <p:nvSpPr>
          <p:cNvPr id="259" name="Shape 259"/>
          <p:cNvSpPr/>
          <p:nvPr/>
        </p:nvSpPr>
        <p:spPr>
          <a:xfrm>
            <a:off x="5186362" y="6635678"/>
            <a:ext cx="1828801"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800">
                <a:solidFill>
                  <a:srgbClr val="686868"/>
                </a:solidFill>
              </a:defRPr>
            </a:lvl1pPr>
          </a:lstStyle>
          <a:p>
            <a:r>
              <a:rPr dirty="0"/>
              <a:t>CONFIDENTIAL</a:t>
            </a:r>
          </a:p>
        </p:txBody>
      </p:sp>
      <p:pic>
        <p:nvPicPr>
          <p:cNvPr id="260" name="image2.jpeg"/>
          <p:cNvPicPr>
            <a:picLocks noChangeAspect="1"/>
          </p:cNvPicPr>
          <p:nvPr/>
        </p:nvPicPr>
        <p:blipFill>
          <a:blip r:embed="rId3"/>
          <a:stretch>
            <a:fillRect/>
          </a:stretch>
        </p:blipFill>
        <p:spPr>
          <a:xfrm>
            <a:off x="2896617" y="6535784"/>
            <a:ext cx="499377" cy="346710"/>
          </a:xfrm>
          <a:prstGeom prst="rect">
            <a:avLst/>
          </a:prstGeom>
          <a:ln w="12700">
            <a:miter lim="400000"/>
          </a:ln>
        </p:spPr>
      </p:pic>
      <p:pic>
        <p:nvPicPr>
          <p:cNvPr id="261" name="image3.png"/>
          <p:cNvPicPr>
            <a:picLocks noChangeAspect="1"/>
          </p:cNvPicPr>
          <p:nvPr/>
        </p:nvPicPr>
        <p:blipFill>
          <a:blip r:embed="rId4"/>
          <a:stretch>
            <a:fillRect/>
          </a:stretch>
        </p:blipFill>
        <p:spPr>
          <a:xfrm>
            <a:off x="3539655" y="6544301"/>
            <a:ext cx="751524" cy="260034"/>
          </a:xfrm>
          <a:prstGeom prst="rect">
            <a:avLst/>
          </a:prstGeom>
          <a:ln w="12700">
            <a:miter lim="400000"/>
          </a:ln>
        </p:spPr>
      </p:pic>
      <p:sp>
        <p:nvSpPr>
          <p:cNvPr id="262" name="Shape 262"/>
          <p:cNvSpPr/>
          <p:nvPr/>
        </p:nvSpPr>
        <p:spPr>
          <a:xfrm>
            <a:off x="3426842" y="6544301"/>
            <a:ext cx="1" cy="294650"/>
          </a:xfrm>
          <a:prstGeom prst="line">
            <a:avLst/>
          </a:prstGeom>
          <a:solidFill>
            <a:srgbClr val="0000FF"/>
          </a:solidFill>
          <a:ln w="38100">
            <a:solidFill>
              <a:srgbClr val="7030A0"/>
            </a:solidFill>
          </a:ln>
        </p:spPr>
        <p:txBody>
          <a:bodyPr lIns="45719" rIns="45719" anchor="ctr"/>
          <a:lstStyle/>
          <a:p>
            <a:pPr>
              <a:defRPr sz="1100">
                <a:solidFill>
                  <a:srgbClr val="304547"/>
                </a:solidFill>
                <a:latin typeface="Arial"/>
                <a:ea typeface="Arial"/>
                <a:cs typeface="Arial"/>
                <a:sym typeface="Arial"/>
              </a:defRPr>
            </a:pPr>
            <a:endParaRPr dirty="0"/>
          </a:p>
        </p:txBody>
      </p:sp>
      <p:sp>
        <p:nvSpPr>
          <p:cNvPr id="263" name="Shape 263"/>
          <p:cNvSpPr/>
          <p:nvPr/>
        </p:nvSpPr>
        <p:spPr>
          <a:xfrm>
            <a:off x="2861692" y="6540954"/>
            <a:ext cx="1" cy="294650"/>
          </a:xfrm>
          <a:prstGeom prst="line">
            <a:avLst/>
          </a:prstGeom>
          <a:solidFill>
            <a:srgbClr val="0000FF"/>
          </a:solidFill>
          <a:ln w="38100">
            <a:solidFill>
              <a:srgbClr val="7030A0"/>
            </a:solidFill>
          </a:ln>
        </p:spPr>
        <p:txBody>
          <a:bodyPr lIns="45719" rIns="45719" anchor="ctr"/>
          <a:lstStyle/>
          <a:p>
            <a:pPr>
              <a:defRPr sz="1100">
                <a:solidFill>
                  <a:srgbClr val="304547"/>
                </a:solidFill>
                <a:latin typeface="Arial"/>
                <a:ea typeface="Arial"/>
                <a:cs typeface="Arial"/>
                <a:sym typeface="Arial"/>
              </a:defRPr>
            </a:pPr>
            <a:endParaRPr dirty="0"/>
          </a:p>
        </p:txBody>
      </p:sp>
      <p:sp>
        <p:nvSpPr>
          <p:cNvPr id="264" name="Shape 264"/>
          <p:cNvSpPr>
            <a:spLocks noGrp="1"/>
          </p:cNvSpPr>
          <p:nvPr>
            <p:ph type="title"/>
          </p:nvPr>
        </p:nvSpPr>
        <p:spPr>
          <a:xfrm>
            <a:off x="1643126" y="118871"/>
            <a:ext cx="8887969" cy="777242"/>
          </a:xfrm>
          <a:prstGeom prst="rect">
            <a:avLst/>
          </a:prstGeom>
        </p:spPr>
        <p:txBody>
          <a:bodyPr lIns="91439" tIns="91439" rIns="91439" bIns="91439" anchor="t"/>
          <a:lstStyle>
            <a:lvl1pPr>
              <a:defRPr sz="2000" b="1">
                <a:solidFill>
                  <a:srgbClr val="662E6B"/>
                </a:solidFill>
                <a:latin typeface="+mn-lt"/>
                <a:ea typeface="+mn-ea"/>
                <a:cs typeface="+mn-cs"/>
                <a:sym typeface="Calibri"/>
              </a:defRPr>
            </a:lvl1pPr>
          </a:lstStyle>
          <a:p>
            <a:r>
              <a:t>Title Text</a:t>
            </a:r>
          </a:p>
        </p:txBody>
      </p:sp>
      <p:sp>
        <p:nvSpPr>
          <p:cNvPr id="265" name="Shape 265"/>
          <p:cNvSpPr/>
          <p:nvPr/>
        </p:nvSpPr>
        <p:spPr>
          <a:xfrm>
            <a:off x="1625599" y="932688"/>
            <a:ext cx="8920165" cy="1"/>
          </a:xfrm>
          <a:prstGeom prst="line">
            <a:avLst/>
          </a:prstGeom>
          <a:ln w="25400">
            <a:solidFill>
              <a:srgbClr val="BFBFBF"/>
            </a:solidFill>
          </a:ln>
        </p:spPr>
        <p:txBody>
          <a:bodyPr lIns="45719" rIns="45719" anchor="ctr"/>
          <a:lstStyle/>
          <a:p>
            <a:pPr>
              <a:defRPr sz="1100">
                <a:solidFill>
                  <a:srgbClr val="304547"/>
                </a:solidFill>
                <a:latin typeface="Arial"/>
                <a:ea typeface="Arial"/>
                <a:cs typeface="Arial"/>
                <a:sym typeface="Arial"/>
              </a:defRPr>
            </a:pPr>
            <a:endParaRPr dirty="0"/>
          </a:p>
        </p:txBody>
      </p:sp>
      <p:sp>
        <p:nvSpPr>
          <p:cNvPr id="266" name="Shape 266"/>
          <p:cNvSpPr>
            <a:spLocks noGrp="1"/>
          </p:cNvSpPr>
          <p:nvPr>
            <p:ph type="body" sz="quarter" idx="1"/>
          </p:nvPr>
        </p:nvSpPr>
        <p:spPr>
          <a:xfrm>
            <a:off x="1643126" y="978408"/>
            <a:ext cx="4306824" cy="639763"/>
          </a:xfrm>
          <a:prstGeom prst="rect">
            <a:avLst/>
          </a:prstGeom>
          <a:solidFill>
            <a:srgbClr val="686868"/>
          </a:solidFill>
          <a:ln w="3175">
            <a:solidFill>
              <a:srgbClr val="8F8D42"/>
            </a:solidFill>
            <a:miter lim="800000"/>
          </a:ln>
        </p:spPr>
        <p:txBody>
          <a:bodyPr lIns="91439" tIns="91439" rIns="91439" bIns="91439" anchor="ctr"/>
          <a:lstStyle>
            <a:lvl1pPr marL="0" indent="0">
              <a:lnSpc>
                <a:spcPct val="100000"/>
              </a:lnSpc>
              <a:spcBef>
                <a:spcPts val="800"/>
              </a:spcBef>
              <a:buSzTx/>
              <a:buFontTx/>
              <a:buNone/>
              <a:defRPr sz="1600" b="1">
                <a:solidFill>
                  <a:srgbClr val="FFFFFF"/>
                </a:solidFill>
              </a:defRPr>
            </a:lvl1pPr>
            <a:lvl2pPr marL="457200" indent="-220663">
              <a:lnSpc>
                <a:spcPct val="100000"/>
              </a:lnSpc>
              <a:spcBef>
                <a:spcPts val="800"/>
              </a:spcBef>
              <a:buFontTx/>
              <a:buChar char="▪"/>
              <a:defRPr sz="1600" b="1">
                <a:solidFill>
                  <a:srgbClr val="FFFFFF"/>
                </a:solidFill>
              </a:defRPr>
            </a:lvl2pPr>
            <a:lvl3pPr marL="787400" indent="-330200">
              <a:lnSpc>
                <a:spcPct val="100000"/>
              </a:lnSpc>
              <a:spcBef>
                <a:spcPts val="800"/>
              </a:spcBef>
              <a:buFontTx/>
              <a:buChar char="+"/>
              <a:defRPr sz="1600" b="1">
                <a:solidFill>
                  <a:srgbClr val="FFFFFF"/>
                </a:solidFill>
              </a:defRPr>
            </a:lvl3pPr>
            <a:lvl4pPr marL="1067254" indent="-321129">
              <a:lnSpc>
                <a:spcPct val="100000"/>
              </a:lnSpc>
              <a:spcBef>
                <a:spcPts val="800"/>
              </a:spcBef>
              <a:buFontTx/>
              <a:buChar char="-"/>
              <a:defRPr sz="1600" b="1">
                <a:solidFill>
                  <a:srgbClr val="FFFFFF"/>
                </a:solidFill>
              </a:defRPr>
            </a:lvl4pPr>
            <a:lvl5pPr marL="1357312" indent="-330200">
              <a:lnSpc>
                <a:spcPct val="100000"/>
              </a:lnSpc>
              <a:spcBef>
                <a:spcPts val="800"/>
              </a:spcBef>
              <a:buSzPct val="40000"/>
              <a:buFontTx/>
              <a:buChar char="»"/>
              <a:defRPr sz="16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67" name="Shape 267"/>
          <p:cNvSpPr>
            <a:spLocks noGrp="1"/>
          </p:cNvSpPr>
          <p:nvPr>
            <p:ph type="body" sz="quarter" idx="13"/>
          </p:nvPr>
        </p:nvSpPr>
        <p:spPr>
          <a:xfrm>
            <a:off x="6232978" y="978408"/>
            <a:ext cx="4306825" cy="639763"/>
          </a:xfrm>
          <a:prstGeom prst="rect">
            <a:avLst/>
          </a:prstGeom>
          <a:solidFill>
            <a:srgbClr val="686868"/>
          </a:solidFill>
          <a:ln w="3175">
            <a:solidFill>
              <a:srgbClr val="8F8D42"/>
            </a:solidFill>
            <a:miter lim="800000"/>
          </a:ln>
        </p:spPr>
        <p:txBody>
          <a:bodyPr lIns="91439" tIns="91439" rIns="91439" bIns="91439" anchor="ctr"/>
          <a:lstStyle/>
          <a:p>
            <a:pPr marL="0" indent="0">
              <a:lnSpc>
                <a:spcPct val="100000"/>
              </a:lnSpc>
              <a:spcBef>
                <a:spcPts val="800"/>
              </a:spcBef>
              <a:buSzTx/>
              <a:buFontTx/>
              <a:buNone/>
              <a:defRPr sz="1600" b="1">
                <a:solidFill>
                  <a:srgbClr val="FFFFFF"/>
                </a:solidFill>
              </a:defRPr>
            </a:pPr>
            <a:endParaRPr/>
          </a:p>
        </p:txBody>
      </p:sp>
      <p:sp>
        <p:nvSpPr>
          <p:cNvPr id="268" name="Shape 268"/>
          <p:cNvSpPr>
            <a:spLocks noGrp="1"/>
          </p:cNvSpPr>
          <p:nvPr>
            <p:ph type="sldNum" sz="quarter" idx="2"/>
          </p:nvPr>
        </p:nvSpPr>
        <p:spPr>
          <a:xfrm>
            <a:off x="10229371" y="6596473"/>
            <a:ext cx="203025" cy="177433"/>
          </a:xfrm>
          <a:prstGeom prst="rect">
            <a:avLst/>
          </a:prstGeom>
        </p:spPr>
        <p:txBody>
          <a:bodyPr/>
          <a:lstStyle>
            <a:lvl1pPr algn="ctr">
              <a:defRPr sz="700" b="1">
                <a:solidFill>
                  <a:srgbClr val="FFFFFF"/>
                </a:solidFill>
                <a:latin typeface="Arial"/>
                <a:ea typeface="Arial"/>
                <a:cs typeface="Arial"/>
                <a:sym typeface="Arial"/>
              </a:defRPr>
            </a:lvl1pPr>
          </a:lstStyle>
          <a:p>
            <a:fld id="{86CB4B4D-7CA3-9044-876B-883B54F8677D}" type="slidenum">
              <a:t>‹#›</a:t>
            </a:fld>
            <a:endParaRPr dirty="0"/>
          </a:p>
        </p:txBody>
      </p:sp>
    </p:spTree>
    <p:extLst>
      <p:ext uri="{BB962C8B-B14F-4D97-AF65-F5344CB8AC3E}">
        <p14:creationId xmlns:p14="http://schemas.microsoft.com/office/powerpoint/2010/main" val="421180189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94502A-D8A9-4A86-8EE4-C9AA7EA0B58A}" type="slidenum">
              <a:rPr lang="en-US" smtClean="0"/>
              <a:t>‹#›</a:t>
            </a:fld>
            <a:endParaRPr lang="en-US" dirty="0"/>
          </a:p>
        </p:txBody>
      </p:sp>
    </p:spTree>
    <p:extLst>
      <p:ext uri="{BB962C8B-B14F-4D97-AF65-F5344CB8AC3E}">
        <p14:creationId xmlns:p14="http://schemas.microsoft.com/office/powerpoint/2010/main" val="1953153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94502A-D8A9-4A86-8EE4-C9AA7EA0B58A}" type="slidenum">
              <a:rPr lang="en-US" smtClean="0"/>
              <a:t>‹#›</a:t>
            </a:fld>
            <a:endParaRPr lang="en-US" dirty="0"/>
          </a:p>
        </p:txBody>
      </p:sp>
    </p:spTree>
    <p:extLst>
      <p:ext uri="{BB962C8B-B14F-4D97-AF65-F5344CB8AC3E}">
        <p14:creationId xmlns:p14="http://schemas.microsoft.com/office/powerpoint/2010/main" val="3163115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94502A-D8A9-4A86-8EE4-C9AA7EA0B58A}" type="slidenum">
              <a:rPr lang="en-US" smtClean="0"/>
              <a:t>‹#›</a:t>
            </a:fld>
            <a:endParaRPr lang="en-US" dirty="0"/>
          </a:p>
        </p:txBody>
      </p:sp>
    </p:spTree>
    <p:extLst>
      <p:ext uri="{BB962C8B-B14F-4D97-AF65-F5344CB8AC3E}">
        <p14:creationId xmlns:p14="http://schemas.microsoft.com/office/powerpoint/2010/main" val="2001645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94502A-D8A9-4A86-8EE4-C9AA7EA0B58A}" type="slidenum">
              <a:rPr lang="en-US" smtClean="0"/>
              <a:t>‹#›</a:t>
            </a:fld>
            <a:endParaRPr lang="en-US" dirty="0"/>
          </a:p>
        </p:txBody>
      </p:sp>
    </p:spTree>
    <p:extLst>
      <p:ext uri="{BB962C8B-B14F-4D97-AF65-F5344CB8AC3E}">
        <p14:creationId xmlns:p14="http://schemas.microsoft.com/office/powerpoint/2010/main" val="358111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839787" y="365125"/>
            <a:ext cx="10515601" cy="1325563"/>
          </a:xfrm>
          <a:prstGeom prst="rect">
            <a:avLst/>
          </a:prstGeom>
        </p:spPr>
        <p:txBody>
          <a:bodyPr/>
          <a:lstStyle/>
          <a:p>
            <a:r>
              <a:t>Title Text</a:t>
            </a:r>
          </a:p>
        </p:txBody>
      </p:sp>
      <p:sp>
        <p:nvSpPr>
          <p:cNvPr id="48" name="Shape 48"/>
          <p:cNvSpPr>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96224816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94502A-D8A9-4A86-8EE4-C9AA7EA0B58A}" type="slidenum">
              <a:rPr lang="en-US" smtClean="0"/>
              <a:t>‹#›</a:t>
            </a:fld>
            <a:endParaRPr lang="en-US" dirty="0"/>
          </a:p>
        </p:txBody>
      </p:sp>
    </p:spTree>
    <p:extLst>
      <p:ext uri="{BB962C8B-B14F-4D97-AF65-F5344CB8AC3E}">
        <p14:creationId xmlns:p14="http://schemas.microsoft.com/office/powerpoint/2010/main" val="1970453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94502A-D8A9-4A86-8EE4-C9AA7EA0B58A}" type="slidenum">
              <a:rPr lang="en-US" smtClean="0"/>
              <a:t>‹#›</a:t>
            </a:fld>
            <a:endParaRPr lang="en-US" dirty="0"/>
          </a:p>
        </p:txBody>
      </p:sp>
    </p:spTree>
    <p:extLst>
      <p:ext uri="{BB962C8B-B14F-4D97-AF65-F5344CB8AC3E}">
        <p14:creationId xmlns:p14="http://schemas.microsoft.com/office/powerpoint/2010/main" val="3696560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94502A-D8A9-4A86-8EE4-C9AA7EA0B58A}" type="slidenum">
              <a:rPr lang="en-US" smtClean="0"/>
              <a:t>‹#›</a:t>
            </a:fld>
            <a:endParaRPr lang="en-US" dirty="0"/>
          </a:p>
        </p:txBody>
      </p:sp>
    </p:spTree>
    <p:extLst>
      <p:ext uri="{BB962C8B-B14F-4D97-AF65-F5344CB8AC3E}">
        <p14:creationId xmlns:p14="http://schemas.microsoft.com/office/powerpoint/2010/main" val="1576084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94502A-D8A9-4A86-8EE4-C9AA7EA0B58A}" type="slidenum">
              <a:rPr lang="en-US" smtClean="0"/>
              <a:t>‹#›</a:t>
            </a:fld>
            <a:endParaRPr lang="en-US" dirty="0"/>
          </a:p>
        </p:txBody>
      </p:sp>
    </p:spTree>
    <p:extLst>
      <p:ext uri="{BB962C8B-B14F-4D97-AF65-F5344CB8AC3E}">
        <p14:creationId xmlns:p14="http://schemas.microsoft.com/office/powerpoint/2010/main" val="1570893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94502A-D8A9-4A86-8EE4-C9AA7EA0B58A}" type="slidenum">
              <a:rPr lang="en-US" smtClean="0"/>
              <a:t>‹#›</a:t>
            </a:fld>
            <a:endParaRPr lang="en-US" dirty="0"/>
          </a:p>
        </p:txBody>
      </p:sp>
    </p:spTree>
    <p:extLst>
      <p:ext uri="{BB962C8B-B14F-4D97-AF65-F5344CB8AC3E}">
        <p14:creationId xmlns:p14="http://schemas.microsoft.com/office/powerpoint/2010/main" val="76187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94502A-D8A9-4A86-8EE4-C9AA7EA0B58A}" type="slidenum">
              <a:rPr lang="en-US" smtClean="0"/>
              <a:t>‹#›</a:t>
            </a:fld>
            <a:endParaRPr lang="en-US" dirty="0"/>
          </a:p>
        </p:txBody>
      </p:sp>
    </p:spTree>
    <p:extLst>
      <p:ext uri="{BB962C8B-B14F-4D97-AF65-F5344CB8AC3E}">
        <p14:creationId xmlns:p14="http://schemas.microsoft.com/office/powerpoint/2010/main" val="3687833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94502A-D8A9-4A86-8EE4-C9AA7EA0B58A}" type="slidenum">
              <a:rPr lang="en-US" smtClean="0"/>
              <a:t>‹#›</a:t>
            </a:fld>
            <a:endParaRPr lang="en-US" dirty="0"/>
          </a:p>
        </p:txBody>
      </p:sp>
    </p:spTree>
    <p:extLst>
      <p:ext uri="{BB962C8B-B14F-4D97-AF65-F5344CB8AC3E}">
        <p14:creationId xmlns:p14="http://schemas.microsoft.com/office/powerpoint/2010/main" val="1776116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084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4" name="object 8"/>
          <p:cNvSpPr txBox="1"/>
          <p:nvPr userDrawn="1"/>
        </p:nvSpPr>
        <p:spPr>
          <a:xfrm>
            <a:off x="436797" y="6432504"/>
            <a:ext cx="5596662" cy="197736"/>
          </a:xfrm>
          <a:prstGeom prst="rect">
            <a:avLst/>
          </a:prstGeom>
        </p:spPr>
        <p:txBody>
          <a:bodyPr vert="horz" wrap="square" lIns="0" tIns="10975" rIns="0" bIns="0" rtlCol="0">
            <a:spAutoFit/>
          </a:bodyPr>
          <a:lstStyle/>
          <a:p>
            <a:r>
              <a:rPr lang="en-US" sz="1213" b="0" i="0" kern="1200" dirty="0">
                <a:solidFill>
                  <a:srgbClr val="1D1656"/>
                </a:solidFill>
                <a:effectLst/>
                <a:latin typeface="+mn-lt"/>
                <a:ea typeface="+mn-ea"/>
                <a:cs typeface="+mn-cs"/>
              </a:rPr>
              <a:t>QATAR COMPUTING RESEARCH INSTITUTE</a:t>
            </a:r>
            <a:endParaRPr lang="en-US" sz="1213" b="0" kern="1200" dirty="0">
              <a:solidFill>
                <a:srgbClr val="1D1656"/>
              </a:solidFill>
              <a:effectLst/>
              <a:latin typeface="+mn-lt"/>
              <a:ea typeface="+mn-ea"/>
              <a:cs typeface="+mn-cs"/>
            </a:endParaRPr>
          </a:p>
        </p:txBody>
      </p:sp>
    </p:spTree>
    <p:extLst>
      <p:ext uri="{BB962C8B-B14F-4D97-AF65-F5344CB8AC3E}">
        <p14:creationId xmlns:p14="http://schemas.microsoft.com/office/powerpoint/2010/main" val="3584282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智能">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0" cy="5602265"/>
          </a:xfrm>
          <a:prstGeom prst="rect">
            <a:avLst/>
          </a:prstGeom>
        </p:spPr>
      </p:pic>
      <p:sp>
        <p:nvSpPr>
          <p:cNvPr id="18" name="L 形 17"/>
          <p:cNvSpPr/>
          <p:nvPr userDrawn="1"/>
        </p:nvSpPr>
        <p:spPr>
          <a:xfrm rot="5400000">
            <a:off x="5821614" y="2568775"/>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8" name="Title 1">
            <a:extLst>
              <a:ext uri="{FF2B5EF4-FFF2-40B4-BE49-F238E27FC236}">
                <a16:creationId xmlns:a16="http://schemas.microsoft.com/office/drawing/2014/main" id="{62AA4863-E1EF-3342-A8CB-ECD4FD06CEB7}"/>
              </a:ext>
            </a:extLst>
          </p:cNvPr>
          <p:cNvSpPr>
            <a:spLocks noGrp="1"/>
          </p:cNvSpPr>
          <p:nvPr>
            <p:ph type="ctrTitle" hasCustomPrompt="1"/>
          </p:nvPr>
        </p:nvSpPr>
        <p:spPr>
          <a:xfrm>
            <a:off x="898646" y="907093"/>
            <a:ext cx="6557247" cy="690255"/>
          </a:xfrm>
          <a:prstGeom prst="rect">
            <a:avLst/>
          </a:prstGeom>
        </p:spPr>
        <p:txBody>
          <a:bodyPr lIns="0" tIns="0" rIns="0" bIns="0" anchor="t">
            <a:normAutofit/>
          </a:bodyPr>
          <a:lstStyle>
            <a:lvl1pPr algn="l">
              <a:defRPr sz="3199"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5" name="Text Placeholder 5">
            <a:extLst>
              <a:ext uri="{FF2B5EF4-FFF2-40B4-BE49-F238E27FC236}">
                <a16:creationId xmlns:a16="http://schemas.microsoft.com/office/drawing/2014/main" id="{195303EA-8491-464F-99A0-67F948701C12}"/>
              </a:ext>
            </a:extLst>
          </p:cNvPr>
          <p:cNvSpPr>
            <a:spLocks noGrp="1"/>
          </p:cNvSpPr>
          <p:nvPr>
            <p:ph type="body" sz="quarter" idx="10" hasCustomPrompt="1"/>
          </p:nvPr>
        </p:nvSpPr>
        <p:spPr>
          <a:xfrm>
            <a:off x="928897" y="1949372"/>
            <a:ext cx="6533290" cy="643926"/>
          </a:xfrm>
        </p:spPr>
        <p:txBody>
          <a:bodyPr/>
          <a:lstStyle>
            <a:lvl1pPr>
              <a:defRPr sz="1399">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240037577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838626779"/>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ntents page">
    <p:bg>
      <p:bgPr>
        <a:solidFill>
          <a:srgbClr val="EBEBEB"/>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0D0A582-E672-A549-80F7-50F87D5820AC}"/>
              </a:ext>
            </a:extLst>
          </p:cNvPr>
          <p:cNvSpPr>
            <a:spLocks noGrp="1"/>
          </p:cNvSpPr>
          <p:nvPr>
            <p:ph type="body" sz="quarter" idx="10"/>
          </p:nvPr>
        </p:nvSpPr>
        <p:spPr>
          <a:xfrm>
            <a:off x="1041404" y="1842050"/>
            <a:ext cx="10005457" cy="2989030"/>
          </a:xfrm>
          <a:prstGeom prst="rect">
            <a:avLst/>
          </a:prstGeom>
        </p:spPr>
        <p:txBody>
          <a:bodyPr lIns="0" tIns="90000" bIns="90000"/>
          <a:lstStyle>
            <a:lvl1pPr marL="318960" indent="-309439">
              <a:buFont typeface="+mj-lt"/>
              <a:buAutoNum type="arabicPeriod"/>
              <a:tabLst/>
              <a:defRPr sz="2199">
                <a:solidFill>
                  <a:schemeClr val="tx1"/>
                </a:solidFill>
                <a:latin typeface="Arial" panose="020B0604020202020204" pitchFamily="34" charset="0"/>
                <a:cs typeface="Arial" panose="020B0604020202020204" pitchFamily="34" charset="0"/>
              </a:defRPr>
            </a:lvl1pPr>
            <a:lvl2pPr marL="9521" indent="0">
              <a:buFont typeface="+mj-lt"/>
              <a:buNone/>
              <a:tabLst/>
              <a:defRPr sz="2199"/>
            </a:lvl2pPr>
            <a:lvl3pPr marL="9521" indent="0">
              <a:buFont typeface="+mj-lt"/>
              <a:buNone/>
              <a:tabLst/>
              <a:defRPr sz="2199"/>
            </a:lvl3pPr>
            <a:lvl4pPr marL="9521" indent="0">
              <a:buFont typeface="+mj-lt"/>
              <a:buNone/>
              <a:tabLst/>
              <a:defRPr sz="2199"/>
            </a:lvl4pPr>
            <a:lvl5pPr marL="9521" indent="0">
              <a:buFont typeface="+mj-lt"/>
              <a:buNone/>
              <a:tabLst/>
              <a:defRPr sz="2199"/>
            </a:lvl5pPr>
          </a:lstStyle>
          <a:p>
            <a:pPr lvl="0"/>
            <a:r>
              <a:rPr lang="en-US" dirty="0"/>
              <a:t>Edit Master text styles</a:t>
            </a:r>
          </a:p>
        </p:txBody>
      </p:sp>
      <p:sp>
        <p:nvSpPr>
          <p:cNvPr id="4" name="文本框 16">
            <a:extLst>
              <a:ext uri="{FF2B5EF4-FFF2-40B4-BE49-F238E27FC236}">
                <a16:creationId xmlns:a16="http://schemas.microsoft.com/office/drawing/2014/main" id="{568EC886-2612-1F43-AB51-21A76A078357}"/>
              </a:ext>
            </a:extLst>
          </p:cNvPr>
          <p:cNvSpPr txBox="1"/>
          <p:nvPr userDrawn="1"/>
        </p:nvSpPr>
        <p:spPr>
          <a:xfrm>
            <a:off x="918558" y="707688"/>
            <a:ext cx="2050786" cy="707566"/>
          </a:xfrm>
          <a:prstGeom prst="rect">
            <a:avLst/>
          </a:prstGeom>
          <a:noFill/>
        </p:spPr>
        <p:txBody>
          <a:bodyPr wrap="none" rtlCol="0">
            <a:spAutoFit/>
          </a:bodyPr>
          <a:lstStyle/>
          <a:p>
            <a:r>
              <a:rPr lang="en-HK" sz="3998" dirty="0">
                <a:solidFill>
                  <a:srgbClr val="1D1D1A"/>
                </a:solidFill>
                <a:cs typeface="Arial" panose="020B0604020202020204" pitchFamily="34" charset="0"/>
              </a:rPr>
              <a:t>Contents</a:t>
            </a:r>
            <a:endParaRPr kumimoji="1" lang="zh-CN" altLang="en-US" sz="3635" dirty="0">
              <a:solidFill>
                <a:srgbClr val="1D1D1A"/>
              </a:solidFill>
              <a:ea typeface="Microsoft YaHei" charset="-122"/>
              <a:cs typeface="Arial" panose="020B0604020202020204" pitchFamily="34" charset="0"/>
            </a:endParaRPr>
          </a:p>
        </p:txBody>
      </p:sp>
      <p:cxnSp>
        <p:nvCxnSpPr>
          <p:cNvPr id="3"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7390" y="1349255"/>
            <a:ext cx="1889791"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807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02_Title Slide">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EABEE2EE-BF4D-7A4A-B3C6-9E47668CCD98}"/>
              </a:ext>
            </a:extLst>
          </p:cNvPr>
          <p:cNvSpPr txBox="1"/>
          <p:nvPr userDrawn="1"/>
        </p:nvSpPr>
        <p:spPr>
          <a:xfrm>
            <a:off x="733845" y="6402806"/>
            <a:ext cx="499534" cy="150296"/>
          </a:xfrm>
          <a:prstGeom prst="rect">
            <a:avLst/>
          </a:prstGeom>
          <a:noFill/>
        </p:spPr>
        <p:txBody>
          <a:bodyPr wrap="square" lIns="0" tIns="0" rIns="0" bIns="0" rtlCol="0">
            <a:spAutoFit/>
          </a:bodyPr>
          <a:lstStyle/>
          <a:p>
            <a:pPr defTabSz="890493">
              <a:defRPr/>
            </a:pPr>
            <a:fld id="{C3837181-38C6-AD4F-B8BA-B444770388BB}" type="slidenum">
              <a:rPr lang="en-US" sz="974" smtClean="0">
                <a:solidFill>
                  <a:srgbClr val="1D1D1B"/>
                </a:solidFill>
                <a:cs typeface="Arial" panose="020B0604020202020204" pitchFamily="34" charset="0"/>
              </a:rPr>
              <a:pPr defTabSz="890493">
                <a:defRPr/>
              </a:pPr>
              <a:t>‹#›</a:t>
            </a:fld>
            <a:endParaRPr lang="en-US" sz="974" dirty="0">
              <a:solidFill>
                <a:srgbClr val="1D1D1B"/>
              </a:solidFill>
              <a:cs typeface="Arial" panose="020B0604020202020204" pitchFamily="34" charset="0"/>
            </a:endParaRPr>
          </a:p>
        </p:txBody>
      </p:sp>
      <p:pic>
        <p:nvPicPr>
          <p:cNvPr id="4" name="图片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2018" y="6319871"/>
            <a:ext cx="1268579" cy="271153"/>
          </a:xfrm>
          <a:prstGeom prst="rect">
            <a:avLst/>
          </a:prstGeom>
        </p:spPr>
      </p:pic>
    </p:spTree>
    <p:extLst>
      <p:ext uri="{BB962C8B-B14F-4D97-AF65-F5344CB8AC3E}">
        <p14:creationId xmlns:p14="http://schemas.microsoft.com/office/powerpoint/2010/main" val="127028699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hinese text pag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728890" y="456134"/>
            <a:ext cx="10736446" cy="993400"/>
          </a:xfrm>
          <a:prstGeom prst="rect">
            <a:avLst/>
          </a:prstGeom>
        </p:spPr>
        <p:txBody>
          <a:bodyPr lIns="0" tIns="0" rIns="0" bIns="0" anchor="t">
            <a:normAutofit/>
          </a:bodyPr>
          <a:lstStyle>
            <a:lvl1pPr marL="0" indent="0" algn="l">
              <a:lnSpc>
                <a:spcPts val="3429"/>
              </a:lnSpc>
              <a:spcBef>
                <a:spcPts val="0"/>
              </a:spcBef>
              <a:buNone/>
              <a:defRPr sz="2399" baseline="0">
                <a:solidFill>
                  <a:schemeClr val="tx1"/>
                </a:solidFill>
                <a:latin typeface="Arial" panose="020B0604020202020204" pitchFamily="34" charset="0"/>
                <a:ea typeface="Microsoft YaHei" panose="020B0503020204020204" pitchFamily="34" charset="-122"/>
                <a:cs typeface="Arial" panose="020B0604020202020204" pitchFamily="34" charset="0"/>
              </a:defRPr>
            </a:lvl1pPr>
            <a:lvl2pPr marL="593662" indent="0" algn="ctr">
              <a:buNone/>
              <a:defRPr sz="2597"/>
            </a:lvl2pPr>
            <a:lvl3pPr marL="1187323" indent="0" algn="ctr">
              <a:buNone/>
              <a:defRPr sz="2337"/>
            </a:lvl3pPr>
            <a:lvl4pPr marL="1780986" indent="0" algn="ctr">
              <a:buNone/>
              <a:defRPr sz="2078"/>
            </a:lvl4pPr>
            <a:lvl5pPr marL="2374648" indent="0" algn="ctr">
              <a:buNone/>
              <a:defRPr sz="2078"/>
            </a:lvl5pPr>
            <a:lvl6pPr marL="2968309" indent="0" algn="ctr">
              <a:buNone/>
              <a:defRPr sz="2078"/>
            </a:lvl6pPr>
            <a:lvl7pPr marL="3561971" indent="0" algn="ctr">
              <a:buNone/>
              <a:defRPr sz="2078"/>
            </a:lvl7pPr>
            <a:lvl8pPr marL="4155634" indent="0" algn="ctr">
              <a:buNone/>
              <a:defRPr sz="2078"/>
            </a:lvl8pPr>
            <a:lvl9pPr marL="4749295" indent="0" algn="ctr">
              <a:buNone/>
              <a:defRPr sz="2078"/>
            </a:lvl9pPr>
          </a:lstStyle>
          <a:p>
            <a:r>
              <a:rPr lang="en-US" altLang="zh-CN" dirty="0"/>
              <a:t>Ari</a:t>
            </a:r>
            <a:endParaRPr lang="en-US" dirty="0"/>
          </a:p>
        </p:txBody>
      </p:sp>
    </p:spTree>
    <p:extLst>
      <p:ext uri="{BB962C8B-B14F-4D97-AF65-F5344CB8AC3E}">
        <p14:creationId xmlns:p14="http://schemas.microsoft.com/office/powerpoint/2010/main" val="1874491460"/>
      </p:ext>
    </p:extLst>
  </p:cSld>
  <p:clrMapOvr>
    <a:masterClrMapping/>
  </p:clrMapOvr>
  <p:extLst>
    <p:ext uri="{DCECCB84-F9BA-43D5-87BE-67443E8EF086}">
      <p15:sldGuideLst xmlns:p15="http://schemas.microsoft.com/office/powerpoint/2012/main">
        <p15:guide id="1" pos="384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Chinese text pag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728890" y="456134"/>
            <a:ext cx="10736446" cy="993400"/>
          </a:xfrm>
          <a:prstGeom prst="rect">
            <a:avLst/>
          </a:prstGeom>
        </p:spPr>
        <p:txBody>
          <a:bodyPr lIns="0" tIns="0" rIns="0" bIns="0" anchor="t">
            <a:normAutofit/>
          </a:bodyPr>
          <a:lstStyle>
            <a:lvl1pPr marL="0" indent="0" algn="l">
              <a:lnSpc>
                <a:spcPts val="3429"/>
              </a:lnSpc>
              <a:spcBef>
                <a:spcPts val="0"/>
              </a:spcBef>
              <a:buNone/>
              <a:defRPr sz="3199" baseline="0">
                <a:solidFill>
                  <a:schemeClr val="tx1"/>
                </a:solidFill>
                <a:latin typeface="Arial" panose="020B0604020202020204" pitchFamily="34" charset="0"/>
                <a:ea typeface="Microsoft YaHei" panose="020B0503020204020204" pitchFamily="34" charset="-122"/>
                <a:cs typeface="Arial" panose="020B0604020202020204" pitchFamily="34" charset="0"/>
              </a:defRPr>
            </a:lvl1pPr>
            <a:lvl2pPr marL="593662" indent="0" algn="ctr">
              <a:buNone/>
              <a:defRPr sz="2597"/>
            </a:lvl2pPr>
            <a:lvl3pPr marL="1187323" indent="0" algn="ctr">
              <a:buNone/>
              <a:defRPr sz="2337"/>
            </a:lvl3pPr>
            <a:lvl4pPr marL="1780986" indent="0" algn="ctr">
              <a:buNone/>
              <a:defRPr sz="2078"/>
            </a:lvl4pPr>
            <a:lvl5pPr marL="2374648" indent="0" algn="ctr">
              <a:buNone/>
              <a:defRPr sz="2078"/>
            </a:lvl5pPr>
            <a:lvl6pPr marL="2968309" indent="0" algn="ctr">
              <a:buNone/>
              <a:defRPr sz="2078"/>
            </a:lvl6pPr>
            <a:lvl7pPr marL="3561971" indent="0" algn="ctr">
              <a:buNone/>
              <a:defRPr sz="2078"/>
            </a:lvl7pPr>
            <a:lvl8pPr marL="4155634" indent="0" algn="ctr">
              <a:buNone/>
              <a:defRPr sz="2078"/>
            </a:lvl8pPr>
            <a:lvl9pPr marL="4749295" indent="0" algn="ctr">
              <a:buNone/>
              <a:defRPr sz="2078"/>
            </a:lvl9pPr>
          </a:lstStyle>
          <a:p>
            <a:r>
              <a:rPr lang="en-US" dirty="0"/>
              <a:t>Click to edit Master title style</a:t>
            </a:r>
          </a:p>
        </p:txBody>
      </p:sp>
      <p:sp>
        <p:nvSpPr>
          <p:cNvPr id="7" name="Content Placeholder 2">
            <a:extLst>
              <a:ext uri="{FF2B5EF4-FFF2-40B4-BE49-F238E27FC236}">
                <a16:creationId xmlns:a16="http://schemas.microsoft.com/office/drawing/2014/main" id="{8A4EAA63-3827-DA40-B921-C01084B9DA87}"/>
              </a:ext>
            </a:extLst>
          </p:cNvPr>
          <p:cNvSpPr>
            <a:spLocks noGrp="1"/>
          </p:cNvSpPr>
          <p:nvPr>
            <p:ph idx="10" hasCustomPrompt="1"/>
          </p:nvPr>
        </p:nvSpPr>
        <p:spPr>
          <a:xfrm>
            <a:off x="725739" y="1501989"/>
            <a:ext cx="10729365" cy="4690459"/>
          </a:xfrm>
          <a:prstGeom prst="rect">
            <a:avLst/>
          </a:prstGeom>
        </p:spPr>
        <p:txBody>
          <a:bodyPr lIns="0" tIns="0" rIns="0" bIns="0"/>
          <a:lstStyle>
            <a:lvl1pPr marL="12368" indent="0">
              <a:lnSpc>
                <a:spcPct val="100000"/>
              </a:lnSpc>
              <a:spcBef>
                <a:spcPts val="0"/>
              </a:spcBef>
              <a:buFontTx/>
              <a:buNone/>
              <a:tabLst>
                <a:tab pos="1207937" algn="ctr"/>
              </a:tabLst>
              <a:defRPr sz="1799" baseline="0">
                <a:solidFill>
                  <a:schemeClr val="tx1"/>
                </a:solidFill>
                <a:latin typeface="Arial" panose="020B0604020202020204" pitchFamily="34" charset="0"/>
                <a:ea typeface="Microsoft YaHei" panose="020B0503020204020204" pitchFamily="34" charset="-122"/>
                <a:cs typeface="Arial" panose="020B0604020202020204" pitchFamily="34" charset="0"/>
              </a:defRPr>
            </a:lvl1pPr>
            <a:lvl2pPr marL="525640" indent="-171091">
              <a:buFont typeface="Arial" panose="020B0604020202020204" pitchFamily="34" charset="0"/>
              <a:buChar char="•"/>
              <a:tabLst>
                <a:tab pos="1207937" algn="ctr"/>
              </a:tabLst>
              <a:defRPr sz="1298" baseline="0"/>
            </a:lvl2pPr>
            <a:lvl3pPr marL="525640" indent="-171091">
              <a:buFont typeface="Arial" panose="020B0604020202020204" pitchFamily="34" charset="0"/>
              <a:buChar char="•"/>
              <a:tabLst>
                <a:tab pos="1207937" algn="ctr"/>
              </a:tabLst>
              <a:defRPr sz="1298" baseline="0"/>
            </a:lvl3pPr>
            <a:lvl4pPr marL="525640" indent="-171091">
              <a:buFont typeface="Arial" panose="020B0604020202020204" pitchFamily="34" charset="0"/>
              <a:buChar char="•"/>
              <a:tabLst>
                <a:tab pos="1207937" algn="ctr"/>
              </a:tabLst>
              <a:defRPr sz="1298" baseline="0"/>
            </a:lvl4pPr>
            <a:lvl5pPr marL="525640" indent="-171091">
              <a:buFont typeface="Arial" panose="020B0604020202020204" pitchFamily="34" charset="0"/>
              <a:buChar char="•"/>
              <a:tabLst>
                <a:tab pos="1207937" algn="ctr"/>
              </a:tabLst>
              <a:defRPr sz="1298" baseline="0"/>
            </a:lvl5pPr>
          </a:lstStyle>
          <a:p>
            <a:pPr lvl="0"/>
            <a:r>
              <a:rPr lang="en-US" dirty="0"/>
              <a:t>Click to edit Master text style</a:t>
            </a:r>
          </a:p>
        </p:txBody>
      </p:sp>
    </p:spTree>
    <p:extLst>
      <p:ext uri="{BB962C8B-B14F-4D97-AF65-F5344CB8AC3E}">
        <p14:creationId xmlns:p14="http://schemas.microsoft.com/office/powerpoint/2010/main" val="3551485391"/>
      </p:ext>
    </p:extLst>
  </p:cSld>
  <p:clrMapOvr>
    <a:masterClrMapping/>
  </p:clrMapOvr>
  <p:extLst>
    <p:ext uri="{DCECCB84-F9BA-43D5-87BE-67443E8EF086}">
      <p15:sldGuideLst xmlns:p15="http://schemas.microsoft.com/office/powerpoint/2012/main">
        <p15:guide id="1" pos="384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End page">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AF307D-40F4-EC4C-9108-79E948007529}"/>
              </a:ext>
            </a:extLst>
          </p:cNvPr>
          <p:cNvSpPr txBox="1"/>
          <p:nvPr userDrawn="1"/>
        </p:nvSpPr>
        <p:spPr>
          <a:xfrm>
            <a:off x="607249" y="1402065"/>
            <a:ext cx="3919503" cy="854717"/>
          </a:xfrm>
          <a:prstGeom prst="rect">
            <a:avLst/>
          </a:prstGeom>
          <a:noFill/>
        </p:spPr>
        <p:txBody>
          <a:bodyPr wrap="square" rtlCol="0">
            <a:spAutoFit/>
          </a:bodyPr>
          <a:lstStyle/>
          <a:p>
            <a:pPr algn="l"/>
            <a:r>
              <a:rPr lang="en-US" sz="4938" dirty="0">
                <a:solidFill>
                  <a:schemeClr val="tx1"/>
                </a:solidFill>
              </a:rPr>
              <a:t>Thank you.</a:t>
            </a:r>
          </a:p>
        </p:txBody>
      </p:sp>
    </p:spTree>
    <p:extLst>
      <p:ext uri="{BB962C8B-B14F-4D97-AF65-F5344CB8AC3E}">
        <p14:creationId xmlns:p14="http://schemas.microsoft.com/office/powerpoint/2010/main" val="251948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55413875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Shape 73"/>
          <p:cNvSpPr>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87541447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Shape 83"/>
          <p:cNvSpPr>
            <a:spLocks noGrp="1"/>
          </p:cNvSpPr>
          <p:nvPr>
            <p:ph type="pic" sz="half" idx="13"/>
          </p:nvPr>
        </p:nvSpPr>
        <p:spPr>
          <a:xfrm>
            <a:off x="5183187" y="987425"/>
            <a:ext cx="6172201" cy="4873625"/>
          </a:xfrm>
          <a:prstGeom prst="rect">
            <a:avLst/>
          </a:prstGeom>
        </p:spPr>
        <p:txBody>
          <a:bodyPr lIns="91439" rIns="91439">
            <a:noAutofit/>
          </a:bodyPr>
          <a:lstStyle/>
          <a:p>
            <a:endParaRPr dirty="0"/>
          </a:p>
        </p:txBody>
      </p:sp>
      <p:sp>
        <p:nvSpPr>
          <p:cNvPr id="84" name="Shape 84"/>
          <p:cNvSpPr>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28084512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40519191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8724900" y="365125"/>
            <a:ext cx="2628900" cy="5811838"/>
          </a:xfrm>
          <a:prstGeom prst="rect">
            <a:avLst/>
          </a:prstGeom>
        </p:spPr>
        <p:txBody>
          <a:bodyPr/>
          <a:lstStyle/>
          <a:p>
            <a:r>
              <a:t>Title Text</a:t>
            </a:r>
          </a:p>
        </p:txBody>
      </p:sp>
      <p:sp>
        <p:nvSpPr>
          <p:cNvPr id="102" name="Shape 102"/>
          <p:cNvSpPr>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54652961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129" name="Shape 129"/>
          <p:cNvSpPr/>
          <p:nvPr/>
        </p:nvSpPr>
        <p:spPr>
          <a:xfrm>
            <a:off x="10147527" y="6546670"/>
            <a:ext cx="366713" cy="260305"/>
          </a:xfrm>
          <a:prstGeom prst="ellipse">
            <a:avLst/>
          </a:prstGeom>
          <a:solidFill>
            <a:srgbClr val="662E6B"/>
          </a:solidFill>
          <a:ln w="3175">
            <a:solidFill>
              <a:srgbClr val="304547"/>
            </a:solidFill>
          </a:ln>
        </p:spPr>
        <p:txBody>
          <a:bodyPr lIns="45719" rIns="45719" anchor="ctr"/>
          <a:lstStyle/>
          <a:p>
            <a:pPr algn="ctr">
              <a:defRPr sz="1100">
                <a:solidFill>
                  <a:srgbClr val="FFFFFF"/>
                </a:solidFill>
                <a:latin typeface="Arial"/>
                <a:ea typeface="Arial"/>
                <a:cs typeface="Arial"/>
                <a:sym typeface="Arial"/>
              </a:defRPr>
            </a:pPr>
            <a:endParaRPr dirty="0"/>
          </a:p>
        </p:txBody>
      </p:sp>
      <p:sp>
        <p:nvSpPr>
          <p:cNvPr id="130" name="Shape 130"/>
          <p:cNvSpPr/>
          <p:nvPr/>
        </p:nvSpPr>
        <p:spPr>
          <a:xfrm>
            <a:off x="1149350" y="446087"/>
            <a:ext cx="149225" cy="1477963"/>
          </a:xfrm>
          <a:prstGeom prst="rect">
            <a:avLst/>
          </a:prstGeom>
          <a:solidFill>
            <a:srgbClr val="BFBFBF"/>
          </a:solidFill>
          <a:ln w="12700">
            <a:miter lim="400000"/>
          </a:ln>
        </p:spPr>
        <p:txBody>
          <a:bodyPr lIns="45719" rIns="45719" anchor="ctr"/>
          <a:lstStyle/>
          <a:p>
            <a:pPr algn="ctr">
              <a:defRPr sz="1200">
                <a:solidFill>
                  <a:srgbClr val="FFFFFF"/>
                </a:solidFill>
              </a:defRPr>
            </a:pPr>
            <a:endParaRPr dirty="0"/>
          </a:p>
        </p:txBody>
      </p:sp>
      <p:pic>
        <p:nvPicPr>
          <p:cNvPr id="131" name="image1.png"/>
          <p:cNvPicPr>
            <a:picLocks noChangeAspect="1"/>
          </p:cNvPicPr>
          <p:nvPr/>
        </p:nvPicPr>
        <p:blipFill>
          <a:blip r:embed="rId2"/>
          <a:stretch>
            <a:fillRect/>
          </a:stretch>
        </p:blipFill>
        <p:spPr>
          <a:xfrm>
            <a:off x="1611992" y="6537780"/>
            <a:ext cx="1203326" cy="312739"/>
          </a:xfrm>
          <a:prstGeom prst="rect">
            <a:avLst/>
          </a:prstGeom>
          <a:ln w="12700">
            <a:miter lim="400000"/>
          </a:ln>
        </p:spPr>
      </p:pic>
      <p:sp>
        <p:nvSpPr>
          <p:cNvPr id="132" name="Shape 132"/>
          <p:cNvSpPr/>
          <p:nvPr/>
        </p:nvSpPr>
        <p:spPr>
          <a:xfrm>
            <a:off x="5186362" y="6635678"/>
            <a:ext cx="1828801"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800">
                <a:solidFill>
                  <a:srgbClr val="686868"/>
                </a:solidFill>
              </a:defRPr>
            </a:lvl1pPr>
          </a:lstStyle>
          <a:p>
            <a:r>
              <a:rPr dirty="0"/>
              <a:t>CONFIDENTIAL</a:t>
            </a:r>
          </a:p>
        </p:txBody>
      </p:sp>
      <p:pic>
        <p:nvPicPr>
          <p:cNvPr id="133" name="image2.jpeg"/>
          <p:cNvPicPr>
            <a:picLocks noChangeAspect="1"/>
          </p:cNvPicPr>
          <p:nvPr/>
        </p:nvPicPr>
        <p:blipFill>
          <a:blip r:embed="rId3"/>
          <a:stretch>
            <a:fillRect/>
          </a:stretch>
        </p:blipFill>
        <p:spPr>
          <a:xfrm>
            <a:off x="2896617" y="6535784"/>
            <a:ext cx="499377" cy="346710"/>
          </a:xfrm>
          <a:prstGeom prst="rect">
            <a:avLst/>
          </a:prstGeom>
          <a:ln w="12700">
            <a:miter lim="400000"/>
          </a:ln>
        </p:spPr>
      </p:pic>
      <p:pic>
        <p:nvPicPr>
          <p:cNvPr id="134" name="image3.png"/>
          <p:cNvPicPr>
            <a:picLocks noChangeAspect="1"/>
          </p:cNvPicPr>
          <p:nvPr/>
        </p:nvPicPr>
        <p:blipFill>
          <a:blip r:embed="rId4"/>
          <a:stretch>
            <a:fillRect/>
          </a:stretch>
        </p:blipFill>
        <p:spPr>
          <a:xfrm>
            <a:off x="3539655" y="6544301"/>
            <a:ext cx="751524" cy="260034"/>
          </a:xfrm>
          <a:prstGeom prst="rect">
            <a:avLst/>
          </a:prstGeom>
          <a:ln w="12700">
            <a:miter lim="400000"/>
          </a:ln>
        </p:spPr>
      </p:pic>
      <p:sp>
        <p:nvSpPr>
          <p:cNvPr id="135" name="Shape 135"/>
          <p:cNvSpPr/>
          <p:nvPr/>
        </p:nvSpPr>
        <p:spPr>
          <a:xfrm>
            <a:off x="3426842" y="6544301"/>
            <a:ext cx="1" cy="294650"/>
          </a:xfrm>
          <a:prstGeom prst="line">
            <a:avLst/>
          </a:prstGeom>
          <a:solidFill>
            <a:srgbClr val="0000FF"/>
          </a:solidFill>
          <a:ln w="38100">
            <a:solidFill>
              <a:srgbClr val="7030A0"/>
            </a:solidFill>
          </a:ln>
        </p:spPr>
        <p:txBody>
          <a:bodyPr lIns="45719" rIns="45719" anchor="ctr"/>
          <a:lstStyle/>
          <a:p>
            <a:pPr>
              <a:defRPr sz="1100">
                <a:solidFill>
                  <a:srgbClr val="304547"/>
                </a:solidFill>
                <a:latin typeface="Arial"/>
                <a:ea typeface="Arial"/>
                <a:cs typeface="Arial"/>
                <a:sym typeface="Arial"/>
              </a:defRPr>
            </a:pPr>
            <a:endParaRPr dirty="0"/>
          </a:p>
        </p:txBody>
      </p:sp>
      <p:sp>
        <p:nvSpPr>
          <p:cNvPr id="136" name="Shape 136"/>
          <p:cNvSpPr/>
          <p:nvPr/>
        </p:nvSpPr>
        <p:spPr>
          <a:xfrm>
            <a:off x="2861692" y="6540954"/>
            <a:ext cx="1" cy="294650"/>
          </a:xfrm>
          <a:prstGeom prst="line">
            <a:avLst/>
          </a:prstGeom>
          <a:solidFill>
            <a:srgbClr val="0000FF"/>
          </a:solidFill>
          <a:ln w="38100">
            <a:solidFill>
              <a:srgbClr val="7030A0"/>
            </a:solidFill>
          </a:ln>
        </p:spPr>
        <p:txBody>
          <a:bodyPr lIns="45719" rIns="45719" anchor="ctr"/>
          <a:lstStyle/>
          <a:p>
            <a:pPr>
              <a:defRPr sz="1100">
                <a:solidFill>
                  <a:srgbClr val="304547"/>
                </a:solidFill>
                <a:latin typeface="Arial"/>
                <a:ea typeface="Arial"/>
                <a:cs typeface="Arial"/>
                <a:sym typeface="Arial"/>
              </a:defRPr>
            </a:pPr>
            <a:endParaRPr dirty="0"/>
          </a:p>
        </p:txBody>
      </p:sp>
      <p:pic>
        <p:nvPicPr>
          <p:cNvPr id="137" name="image4.jpeg"/>
          <p:cNvPicPr>
            <a:picLocks noChangeAspect="1"/>
          </p:cNvPicPr>
          <p:nvPr/>
        </p:nvPicPr>
        <p:blipFill>
          <a:blip r:embed="rId5"/>
          <a:stretch>
            <a:fillRect/>
          </a:stretch>
        </p:blipFill>
        <p:spPr>
          <a:xfrm>
            <a:off x="1149350" y="37985"/>
            <a:ext cx="9902825" cy="6782029"/>
          </a:xfrm>
          <a:prstGeom prst="rect">
            <a:avLst/>
          </a:prstGeom>
          <a:ln w="12700">
            <a:miter lim="400000"/>
          </a:ln>
        </p:spPr>
      </p:pic>
      <p:sp>
        <p:nvSpPr>
          <p:cNvPr id="138" name="Shape 138"/>
          <p:cNvSpPr/>
          <p:nvPr/>
        </p:nvSpPr>
        <p:spPr>
          <a:xfrm flipV="1">
            <a:off x="6500812" y="1435100"/>
            <a:ext cx="1" cy="1803400"/>
          </a:xfrm>
          <a:prstGeom prst="line">
            <a:avLst/>
          </a:prstGeom>
          <a:ln w="12700">
            <a:solidFill>
              <a:srgbClr val="FFFFFF"/>
            </a:solidFill>
            <a:miter/>
          </a:ln>
        </p:spPr>
        <p:txBody>
          <a:bodyPr lIns="45719" rIns="45719" anchor="ctr"/>
          <a:lstStyle/>
          <a:p>
            <a:pPr>
              <a:defRPr sz="1100">
                <a:solidFill>
                  <a:srgbClr val="304547"/>
                </a:solidFill>
                <a:latin typeface="Arial"/>
                <a:ea typeface="Arial"/>
                <a:cs typeface="Arial"/>
                <a:sym typeface="Arial"/>
              </a:defRPr>
            </a:pPr>
            <a:endParaRPr dirty="0"/>
          </a:p>
        </p:txBody>
      </p:sp>
      <p:sp>
        <p:nvSpPr>
          <p:cNvPr id="139" name="Shape 139"/>
          <p:cNvSpPr>
            <a:spLocks noGrp="1"/>
          </p:cNvSpPr>
          <p:nvPr>
            <p:ph type="title"/>
          </p:nvPr>
        </p:nvSpPr>
        <p:spPr>
          <a:xfrm>
            <a:off x="6750050" y="1435100"/>
            <a:ext cx="3559413" cy="1803400"/>
          </a:xfrm>
          <a:prstGeom prst="rect">
            <a:avLst/>
          </a:prstGeom>
        </p:spPr>
        <p:txBody>
          <a:bodyPr lIns="91439" tIns="91439" rIns="91439" bIns="91439" anchor="t"/>
          <a:lstStyle>
            <a:lvl1pPr>
              <a:defRPr sz="2000" b="1">
                <a:solidFill>
                  <a:srgbClr val="FFFFFF"/>
                </a:solidFill>
                <a:latin typeface="+mn-lt"/>
                <a:ea typeface="+mn-ea"/>
                <a:cs typeface="+mn-cs"/>
                <a:sym typeface="Calibri"/>
              </a:defRPr>
            </a:lvl1pPr>
          </a:lstStyle>
          <a:p>
            <a:r>
              <a:t>Title Text</a:t>
            </a:r>
          </a:p>
        </p:txBody>
      </p:sp>
      <p:sp>
        <p:nvSpPr>
          <p:cNvPr id="140" name="Shape 140"/>
          <p:cNvSpPr>
            <a:spLocks noGrp="1"/>
          </p:cNvSpPr>
          <p:nvPr>
            <p:ph type="body" sz="quarter" idx="1"/>
          </p:nvPr>
        </p:nvSpPr>
        <p:spPr>
          <a:xfrm>
            <a:off x="2634774" y="3340358"/>
            <a:ext cx="6931978" cy="590940"/>
          </a:xfrm>
          <a:prstGeom prst="rect">
            <a:avLst/>
          </a:prstGeom>
        </p:spPr>
        <p:txBody>
          <a:bodyPr lIns="0" tIns="0" rIns="0" bIns="0" anchor="ctr"/>
          <a:lstStyle>
            <a:lvl1pPr marL="0" indent="0" algn="ctr">
              <a:lnSpc>
                <a:spcPct val="100000"/>
              </a:lnSpc>
              <a:spcBef>
                <a:spcPts val="800"/>
              </a:spcBef>
              <a:buSzTx/>
              <a:buFontTx/>
              <a:buNone/>
              <a:defRPr sz="1600">
                <a:solidFill>
                  <a:srgbClr val="8C9292"/>
                </a:solidFill>
              </a:defRPr>
            </a:lvl1pPr>
            <a:lvl2pPr marL="0" indent="457200" algn="ctr">
              <a:lnSpc>
                <a:spcPct val="100000"/>
              </a:lnSpc>
              <a:spcBef>
                <a:spcPts val="800"/>
              </a:spcBef>
              <a:buSzTx/>
              <a:buFontTx/>
              <a:buNone/>
              <a:defRPr sz="1600">
                <a:solidFill>
                  <a:srgbClr val="8C9292"/>
                </a:solidFill>
              </a:defRPr>
            </a:lvl2pPr>
            <a:lvl3pPr marL="0" indent="914400" algn="ctr">
              <a:lnSpc>
                <a:spcPct val="100000"/>
              </a:lnSpc>
              <a:spcBef>
                <a:spcPts val="800"/>
              </a:spcBef>
              <a:buSzTx/>
              <a:buFontTx/>
              <a:buNone/>
              <a:defRPr sz="1600">
                <a:solidFill>
                  <a:srgbClr val="8C9292"/>
                </a:solidFill>
              </a:defRPr>
            </a:lvl3pPr>
            <a:lvl4pPr marL="0" indent="1371600" algn="ctr">
              <a:lnSpc>
                <a:spcPct val="100000"/>
              </a:lnSpc>
              <a:spcBef>
                <a:spcPts val="800"/>
              </a:spcBef>
              <a:buSzTx/>
              <a:buFontTx/>
              <a:buNone/>
              <a:defRPr sz="1600">
                <a:solidFill>
                  <a:srgbClr val="8C9292"/>
                </a:solidFill>
              </a:defRPr>
            </a:lvl4pPr>
            <a:lvl5pPr marL="0" indent="1828800" algn="ctr">
              <a:lnSpc>
                <a:spcPct val="100000"/>
              </a:lnSpc>
              <a:spcBef>
                <a:spcPts val="800"/>
              </a:spcBef>
              <a:buSzTx/>
              <a:buFontTx/>
              <a:buNone/>
              <a:defRPr sz="1600">
                <a:solidFill>
                  <a:srgbClr val="8C9292"/>
                </a:solidFill>
              </a:defRPr>
            </a:lvl5pPr>
          </a:lstStyle>
          <a:p>
            <a:r>
              <a:t>Body Level One</a:t>
            </a:r>
          </a:p>
          <a:p>
            <a:pPr lvl="1"/>
            <a:r>
              <a:t>Body Level Two</a:t>
            </a:r>
          </a:p>
          <a:p>
            <a:pPr lvl="2"/>
            <a:r>
              <a:t>Body Level Three</a:t>
            </a:r>
          </a:p>
          <a:p>
            <a:pPr lvl="3"/>
            <a:r>
              <a:t>Body Level Four</a:t>
            </a:r>
          </a:p>
          <a:p>
            <a:pPr lvl="4"/>
            <a:r>
              <a:t>Body Level Five</a:t>
            </a:r>
          </a:p>
        </p:txBody>
      </p:sp>
      <p:sp>
        <p:nvSpPr>
          <p:cNvPr id="141" name="Shape 141"/>
          <p:cNvSpPr>
            <a:spLocks noGrp="1"/>
          </p:cNvSpPr>
          <p:nvPr>
            <p:ph type="sldNum" sz="quarter" idx="2"/>
          </p:nvPr>
        </p:nvSpPr>
        <p:spPr>
          <a:xfrm>
            <a:off x="7085329" y="6172200"/>
            <a:ext cx="2308438" cy="368301"/>
          </a:xfrm>
          <a:prstGeom prst="rect">
            <a:avLst/>
          </a:prstGeom>
        </p:spPr>
        <p:txBody>
          <a:bodyPr/>
          <a:lstStyle>
            <a:lvl1pPr algn="ctr">
              <a:defRPr sz="700" b="1">
                <a:solidFill>
                  <a:srgbClr val="FFFFFF"/>
                </a:solidFill>
                <a:latin typeface="Arial"/>
                <a:ea typeface="Arial"/>
                <a:cs typeface="Arial"/>
                <a:sym typeface="Arial"/>
              </a:defRPr>
            </a:lvl1pPr>
          </a:lstStyle>
          <a:p>
            <a:fld id="{86CB4B4D-7CA3-9044-876B-883B54F8677D}" type="slidenum">
              <a:t>‹#›</a:t>
            </a:fld>
            <a:endParaRPr dirty="0"/>
          </a:p>
        </p:txBody>
      </p:sp>
    </p:spTree>
    <p:extLst>
      <p:ext uri="{BB962C8B-B14F-4D97-AF65-F5344CB8AC3E}">
        <p14:creationId xmlns:p14="http://schemas.microsoft.com/office/powerpoint/2010/main" val="396422072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Shape 3"/>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4211145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hf sldNum="0" hdr="0" ft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4502A-D8A9-4A86-8EE4-C9AA7EA0B58A}" type="slidenum">
              <a:rPr lang="en-US" smtClean="0"/>
              <a:t>‹#›</a:t>
            </a:fld>
            <a:endParaRPr lang="en-US" dirty="0"/>
          </a:p>
        </p:txBody>
      </p:sp>
    </p:spTree>
    <p:extLst>
      <p:ext uri="{BB962C8B-B14F-4D97-AF65-F5344CB8AC3E}">
        <p14:creationId xmlns:p14="http://schemas.microsoft.com/office/powerpoint/2010/main" val="397395118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8.xml"/><Relationship Id="rId5" Type="http://schemas.openxmlformats.org/officeDocument/2006/relationships/image" Target="../media/image10.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1.png"/><Relationship Id="rId7" Type="http://schemas.openxmlformats.org/officeDocument/2006/relationships/hyperlink" Target="https://toshi.qcri.org/" TargetMode="External"/><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hyperlink" Target="https://hemaya-beta.qcri.org/ips/dashboard" TargetMode="External"/><Relationship Id="rId5" Type="http://schemas.openxmlformats.org/officeDocument/2006/relationships/hyperlink" Target="https://covid19squatting.qcri.org/" TargetMode="External"/><Relationship Id="rId4" Type="http://schemas.openxmlformats.org/officeDocument/2006/relationships/hyperlink" Target="https://hemaya-domains.qcri.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twitter.com/jack/status/1204766078468911106?s=20" TargetMode="External"/><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23.png"/><Relationship Id="rId4" Type="http://schemas.openxmlformats.org/officeDocument/2006/relationships/hyperlink" Target="https://matrix.org/_matrix/media/r0/download/twitter.modular.im/981b258141aa0b197804127cd2f7d298757bad2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hyperlink" Target="https://csis-website-prod.s3.amazonaws.com/s3fs-public/201218_Significant_Cyber_Events.pdf" TargetMode="External"/><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4.xml"/><Relationship Id="rId5" Type="http://schemas.openxmlformats.org/officeDocument/2006/relationships/image" Target="../media/image10.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hyperlink" Target="https://www.linkedin.com/company/microsoft/" TargetMode="External"/><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hyperlink" Target="https://www.linkedin.com/feed/hashtag/?keywords=blockchain&amp;highlightedUpdateUrns=urn%3Ali%3Aactivity%3A6764081845253529600" TargetMode="External"/><Relationship Id="rId5" Type="http://schemas.openxmlformats.org/officeDocument/2006/relationships/image" Target="../media/image10.pn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hyperlink" Target="https://www.linkedin.com/feed/hashtag/?keywords=qcri&amp;highlightedUpdateUrns=urn%3Ali%3Aactivity%3A6761895347989069824" TargetMode="Externa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8988476" y="2622072"/>
            <a:ext cx="2784106" cy="900989"/>
            <a:chOff x="8988476" y="2622072"/>
            <a:chExt cx="2784106" cy="900989"/>
          </a:xfrm>
        </p:grpSpPr>
        <p:sp>
          <p:nvSpPr>
            <p:cNvPr id="4" name="object 2"/>
            <p:cNvSpPr/>
            <p:nvPr/>
          </p:nvSpPr>
          <p:spPr>
            <a:xfrm>
              <a:off x="8988476" y="2703581"/>
              <a:ext cx="450215" cy="482600"/>
            </a:xfrm>
            <a:custGeom>
              <a:avLst/>
              <a:gdLst/>
              <a:ahLst/>
              <a:cxnLst/>
              <a:rect l="l" t="t" r="r" b="b"/>
              <a:pathLst>
                <a:path w="450215" h="482600">
                  <a:moveTo>
                    <a:pt x="2781" y="0"/>
                  </a:moveTo>
                  <a:lnTo>
                    <a:pt x="0" y="0"/>
                  </a:lnTo>
                  <a:lnTo>
                    <a:pt x="0" y="482295"/>
                  </a:lnTo>
                  <a:lnTo>
                    <a:pt x="43078" y="482295"/>
                  </a:lnTo>
                  <a:lnTo>
                    <a:pt x="43078" y="111188"/>
                  </a:lnTo>
                  <a:lnTo>
                    <a:pt x="92624" y="111188"/>
                  </a:lnTo>
                  <a:lnTo>
                    <a:pt x="2781" y="0"/>
                  </a:lnTo>
                  <a:close/>
                </a:path>
                <a:path w="450215" h="482600">
                  <a:moveTo>
                    <a:pt x="449630" y="111188"/>
                  </a:moveTo>
                  <a:lnTo>
                    <a:pt x="406539" y="111188"/>
                  </a:lnTo>
                  <a:lnTo>
                    <a:pt x="406539" y="482295"/>
                  </a:lnTo>
                  <a:lnTo>
                    <a:pt x="449630" y="482295"/>
                  </a:lnTo>
                  <a:lnTo>
                    <a:pt x="449630" y="111188"/>
                  </a:lnTo>
                  <a:close/>
                </a:path>
                <a:path w="450215" h="482600">
                  <a:moveTo>
                    <a:pt x="92624" y="111188"/>
                  </a:moveTo>
                  <a:lnTo>
                    <a:pt x="43078" y="111188"/>
                  </a:lnTo>
                  <a:lnTo>
                    <a:pt x="222377" y="339140"/>
                  </a:lnTo>
                  <a:lnTo>
                    <a:pt x="225158" y="339140"/>
                  </a:lnTo>
                  <a:lnTo>
                    <a:pt x="276028" y="275209"/>
                  </a:lnTo>
                  <a:lnTo>
                    <a:pt x="225158" y="275209"/>
                  </a:lnTo>
                  <a:lnTo>
                    <a:pt x="92624" y="111188"/>
                  </a:lnTo>
                  <a:close/>
                </a:path>
                <a:path w="450215" h="482600">
                  <a:moveTo>
                    <a:pt x="449630" y="0"/>
                  </a:moveTo>
                  <a:lnTo>
                    <a:pt x="446151" y="0"/>
                  </a:lnTo>
                  <a:lnTo>
                    <a:pt x="225158" y="275209"/>
                  </a:lnTo>
                  <a:lnTo>
                    <a:pt x="276028" y="275209"/>
                  </a:lnTo>
                  <a:lnTo>
                    <a:pt x="406539" y="111188"/>
                  </a:lnTo>
                  <a:lnTo>
                    <a:pt x="449630" y="111188"/>
                  </a:lnTo>
                  <a:lnTo>
                    <a:pt x="449630" y="0"/>
                  </a:lnTo>
                  <a:close/>
                </a:path>
              </a:pathLst>
            </a:custGeom>
            <a:solidFill>
              <a:srgbClr val="FBA91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3"/>
            <p:cNvSpPr/>
            <p:nvPr/>
          </p:nvSpPr>
          <p:spPr>
            <a:xfrm>
              <a:off x="9527768" y="2707759"/>
              <a:ext cx="485140" cy="483870"/>
            </a:xfrm>
            <a:custGeom>
              <a:avLst/>
              <a:gdLst/>
              <a:ahLst/>
              <a:cxnLst/>
              <a:rect l="l" t="t" r="r" b="b"/>
              <a:pathLst>
                <a:path w="485140" h="483870">
                  <a:moveTo>
                    <a:pt x="242531" y="0"/>
                  </a:moveTo>
                  <a:lnTo>
                    <a:pt x="193602" y="4661"/>
                  </a:lnTo>
                  <a:lnTo>
                    <a:pt x="148052" y="18142"/>
                  </a:lnTo>
                  <a:lnTo>
                    <a:pt x="106851" y="39685"/>
                  </a:lnTo>
                  <a:lnTo>
                    <a:pt x="70969" y="68533"/>
                  </a:lnTo>
                  <a:lnTo>
                    <a:pt x="41373" y="103929"/>
                  </a:lnTo>
                  <a:lnTo>
                    <a:pt x="19034" y="145116"/>
                  </a:lnTo>
                  <a:lnTo>
                    <a:pt x="4920" y="191336"/>
                  </a:lnTo>
                  <a:lnTo>
                    <a:pt x="0" y="241833"/>
                  </a:lnTo>
                  <a:lnTo>
                    <a:pt x="4920" y="292330"/>
                  </a:lnTo>
                  <a:lnTo>
                    <a:pt x="19034" y="338550"/>
                  </a:lnTo>
                  <a:lnTo>
                    <a:pt x="41373" y="379737"/>
                  </a:lnTo>
                  <a:lnTo>
                    <a:pt x="70969" y="415132"/>
                  </a:lnTo>
                  <a:lnTo>
                    <a:pt x="106851" y="443980"/>
                  </a:lnTo>
                  <a:lnTo>
                    <a:pt x="148052" y="465523"/>
                  </a:lnTo>
                  <a:lnTo>
                    <a:pt x="193602" y="479004"/>
                  </a:lnTo>
                  <a:lnTo>
                    <a:pt x="242531" y="483666"/>
                  </a:lnTo>
                  <a:lnTo>
                    <a:pt x="291461" y="479004"/>
                  </a:lnTo>
                  <a:lnTo>
                    <a:pt x="337011" y="465523"/>
                  </a:lnTo>
                  <a:lnTo>
                    <a:pt x="378212" y="443980"/>
                  </a:lnTo>
                  <a:lnTo>
                    <a:pt x="379840" y="442671"/>
                  </a:lnTo>
                  <a:lnTo>
                    <a:pt x="242531" y="442671"/>
                  </a:lnTo>
                  <a:lnTo>
                    <a:pt x="196264" y="437563"/>
                  </a:lnTo>
                  <a:lnTo>
                    <a:pt x="154580" y="422913"/>
                  </a:lnTo>
                  <a:lnTo>
                    <a:pt x="118403" y="399729"/>
                  </a:lnTo>
                  <a:lnTo>
                    <a:pt x="88656" y="369020"/>
                  </a:lnTo>
                  <a:lnTo>
                    <a:pt x="66265" y="331796"/>
                  </a:lnTo>
                  <a:lnTo>
                    <a:pt x="52153" y="289063"/>
                  </a:lnTo>
                  <a:lnTo>
                    <a:pt x="47243" y="241833"/>
                  </a:lnTo>
                  <a:lnTo>
                    <a:pt x="52153" y="194602"/>
                  </a:lnTo>
                  <a:lnTo>
                    <a:pt x="66265" y="151870"/>
                  </a:lnTo>
                  <a:lnTo>
                    <a:pt x="88656" y="114645"/>
                  </a:lnTo>
                  <a:lnTo>
                    <a:pt x="118403" y="83937"/>
                  </a:lnTo>
                  <a:lnTo>
                    <a:pt x="154580" y="60753"/>
                  </a:lnTo>
                  <a:lnTo>
                    <a:pt x="196264" y="46103"/>
                  </a:lnTo>
                  <a:lnTo>
                    <a:pt x="242531" y="40995"/>
                  </a:lnTo>
                  <a:lnTo>
                    <a:pt x="379840" y="40995"/>
                  </a:lnTo>
                  <a:lnTo>
                    <a:pt x="378212" y="39685"/>
                  </a:lnTo>
                  <a:lnTo>
                    <a:pt x="337011" y="18142"/>
                  </a:lnTo>
                  <a:lnTo>
                    <a:pt x="291461" y="4661"/>
                  </a:lnTo>
                  <a:lnTo>
                    <a:pt x="242531" y="0"/>
                  </a:lnTo>
                  <a:close/>
                </a:path>
                <a:path w="485140" h="483870">
                  <a:moveTo>
                    <a:pt x="379840" y="40995"/>
                  </a:moveTo>
                  <a:lnTo>
                    <a:pt x="242531" y="40995"/>
                  </a:lnTo>
                  <a:lnTo>
                    <a:pt x="288794" y="46103"/>
                  </a:lnTo>
                  <a:lnTo>
                    <a:pt x="330475" y="60753"/>
                  </a:lnTo>
                  <a:lnTo>
                    <a:pt x="366650" y="83937"/>
                  </a:lnTo>
                  <a:lnTo>
                    <a:pt x="396395" y="114645"/>
                  </a:lnTo>
                  <a:lnTo>
                    <a:pt x="418785" y="151870"/>
                  </a:lnTo>
                  <a:lnTo>
                    <a:pt x="432897" y="194602"/>
                  </a:lnTo>
                  <a:lnTo>
                    <a:pt x="437807" y="241833"/>
                  </a:lnTo>
                  <a:lnTo>
                    <a:pt x="432897" y="289063"/>
                  </a:lnTo>
                  <a:lnTo>
                    <a:pt x="418785" y="331796"/>
                  </a:lnTo>
                  <a:lnTo>
                    <a:pt x="396395" y="369020"/>
                  </a:lnTo>
                  <a:lnTo>
                    <a:pt x="366650" y="399729"/>
                  </a:lnTo>
                  <a:lnTo>
                    <a:pt x="330475" y="422913"/>
                  </a:lnTo>
                  <a:lnTo>
                    <a:pt x="288794" y="437563"/>
                  </a:lnTo>
                  <a:lnTo>
                    <a:pt x="242531" y="442671"/>
                  </a:lnTo>
                  <a:lnTo>
                    <a:pt x="379840" y="442671"/>
                  </a:lnTo>
                  <a:lnTo>
                    <a:pt x="414094" y="415132"/>
                  </a:lnTo>
                  <a:lnTo>
                    <a:pt x="443690" y="379737"/>
                  </a:lnTo>
                  <a:lnTo>
                    <a:pt x="466029" y="338550"/>
                  </a:lnTo>
                  <a:lnTo>
                    <a:pt x="480143" y="292330"/>
                  </a:lnTo>
                  <a:lnTo>
                    <a:pt x="485063" y="241833"/>
                  </a:lnTo>
                  <a:lnTo>
                    <a:pt x="480143" y="191336"/>
                  </a:lnTo>
                  <a:lnTo>
                    <a:pt x="466029" y="145116"/>
                  </a:lnTo>
                  <a:lnTo>
                    <a:pt x="443690" y="103929"/>
                  </a:lnTo>
                  <a:lnTo>
                    <a:pt x="414094" y="68533"/>
                  </a:lnTo>
                  <a:lnTo>
                    <a:pt x="379840" y="40995"/>
                  </a:lnTo>
                  <a:close/>
                </a:path>
              </a:pathLst>
            </a:custGeom>
            <a:solidFill>
              <a:srgbClr val="FBA91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bject 4"/>
            <p:cNvSpPr/>
            <p:nvPr/>
          </p:nvSpPr>
          <p:spPr>
            <a:xfrm>
              <a:off x="10051770" y="2707759"/>
              <a:ext cx="310515" cy="483870"/>
            </a:xfrm>
            <a:custGeom>
              <a:avLst/>
              <a:gdLst/>
              <a:ahLst/>
              <a:cxnLst/>
              <a:rect l="l" t="t" r="r" b="b"/>
              <a:pathLst>
                <a:path w="310515" h="483870">
                  <a:moveTo>
                    <a:pt x="38226" y="368312"/>
                  </a:moveTo>
                  <a:lnTo>
                    <a:pt x="0" y="388467"/>
                  </a:lnTo>
                  <a:lnTo>
                    <a:pt x="27463" y="427677"/>
                  </a:lnTo>
                  <a:lnTo>
                    <a:pt x="63852" y="457698"/>
                  </a:lnTo>
                  <a:lnTo>
                    <a:pt x="108970" y="476903"/>
                  </a:lnTo>
                  <a:lnTo>
                    <a:pt x="162623" y="483666"/>
                  </a:lnTo>
                  <a:lnTo>
                    <a:pt x="211833" y="478274"/>
                  </a:lnTo>
                  <a:lnTo>
                    <a:pt x="252605" y="462543"/>
                  </a:lnTo>
                  <a:lnTo>
                    <a:pt x="276775" y="442671"/>
                  </a:lnTo>
                  <a:lnTo>
                    <a:pt x="161924" y="442671"/>
                  </a:lnTo>
                  <a:lnTo>
                    <a:pt x="122658" y="437698"/>
                  </a:lnTo>
                  <a:lnTo>
                    <a:pt x="88607" y="423213"/>
                  </a:lnTo>
                  <a:lnTo>
                    <a:pt x="60290" y="399867"/>
                  </a:lnTo>
                  <a:lnTo>
                    <a:pt x="38226" y="368312"/>
                  </a:lnTo>
                  <a:close/>
                </a:path>
                <a:path w="310515" h="483870">
                  <a:moveTo>
                    <a:pt x="150113" y="0"/>
                  </a:moveTo>
                  <a:lnTo>
                    <a:pt x="101793" y="8109"/>
                  </a:lnTo>
                  <a:lnTo>
                    <a:pt x="63245" y="31007"/>
                  </a:lnTo>
                  <a:lnTo>
                    <a:pt x="37728" y="66544"/>
                  </a:lnTo>
                  <a:lnTo>
                    <a:pt x="28498" y="112572"/>
                  </a:lnTo>
                  <a:lnTo>
                    <a:pt x="35968" y="156015"/>
                  </a:lnTo>
                  <a:lnTo>
                    <a:pt x="57510" y="189622"/>
                  </a:lnTo>
                  <a:lnTo>
                    <a:pt x="91822" y="216844"/>
                  </a:lnTo>
                  <a:lnTo>
                    <a:pt x="137604" y="241134"/>
                  </a:lnTo>
                  <a:lnTo>
                    <a:pt x="175818" y="259206"/>
                  </a:lnTo>
                  <a:lnTo>
                    <a:pt x="213759" y="278978"/>
                  </a:lnTo>
                  <a:lnTo>
                    <a:pt x="241669" y="300642"/>
                  </a:lnTo>
                  <a:lnTo>
                    <a:pt x="258895" y="327127"/>
                  </a:lnTo>
                  <a:lnTo>
                    <a:pt x="264782" y="361365"/>
                  </a:lnTo>
                  <a:lnTo>
                    <a:pt x="257799" y="394884"/>
                  </a:lnTo>
                  <a:lnTo>
                    <a:pt x="237590" y="420520"/>
                  </a:lnTo>
                  <a:lnTo>
                    <a:pt x="205262" y="436905"/>
                  </a:lnTo>
                  <a:lnTo>
                    <a:pt x="161924" y="442671"/>
                  </a:lnTo>
                  <a:lnTo>
                    <a:pt x="276775" y="442671"/>
                  </a:lnTo>
                  <a:lnTo>
                    <a:pt x="283503" y="437139"/>
                  </a:lnTo>
                  <a:lnTo>
                    <a:pt x="303094" y="402729"/>
                  </a:lnTo>
                  <a:lnTo>
                    <a:pt x="309943" y="359981"/>
                  </a:lnTo>
                  <a:lnTo>
                    <a:pt x="302570" y="313003"/>
                  </a:lnTo>
                  <a:lnTo>
                    <a:pt x="280669" y="276059"/>
                  </a:lnTo>
                  <a:lnTo>
                    <a:pt x="244567" y="245631"/>
                  </a:lnTo>
                  <a:lnTo>
                    <a:pt x="194589" y="218198"/>
                  </a:lnTo>
                  <a:lnTo>
                    <a:pt x="156362" y="200139"/>
                  </a:lnTo>
                  <a:lnTo>
                    <a:pt x="119003" y="181157"/>
                  </a:lnTo>
                  <a:lnTo>
                    <a:pt x="93041" y="162436"/>
                  </a:lnTo>
                  <a:lnTo>
                    <a:pt x="77893" y="140328"/>
                  </a:lnTo>
                  <a:lnTo>
                    <a:pt x="72974" y="111188"/>
                  </a:lnTo>
                  <a:lnTo>
                    <a:pt x="78587" y="82414"/>
                  </a:lnTo>
                  <a:lnTo>
                    <a:pt x="94427" y="59764"/>
                  </a:lnTo>
                  <a:lnTo>
                    <a:pt x="118997" y="44932"/>
                  </a:lnTo>
                  <a:lnTo>
                    <a:pt x="150799" y="39611"/>
                  </a:lnTo>
                  <a:lnTo>
                    <a:pt x="255877" y="39611"/>
                  </a:lnTo>
                  <a:lnTo>
                    <a:pt x="255161" y="38699"/>
                  </a:lnTo>
                  <a:lnTo>
                    <a:pt x="225944" y="17025"/>
                  </a:lnTo>
                  <a:lnTo>
                    <a:pt x="191124" y="4213"/>
                  </a:lnTo>
                  <a:lnTo>
                    <a:pt x="150113" y="0"/>
                  </a:lnTo>
                  <a:close/>
                </a:path>
                <a:path w="310515" h="483870">
                  <a:moveTo>
                    <a:pt x="255877" y="39611"/>
                  </a:moveTo>
                  <a:lnTo>
                    <a:pt x="150799" y="39611"/>
                  </a:lnTo>
                  <a:lnTo>
                    <a:pt x="180608" y="42768"/>
                  </a:lnTo>
                  <a:lnTo>
                    <a:pt x="205789" y="52374"/>
                  </a:lnTo>
                  <a:lnTo>
                    <a:pt x="226928" y="68629"/>
                  </a:lnTo>
                  <a:lnTo>
                    <a:pt x="244614" y="91732"/>
                  </a:lnTo>
                  <a:lnTo>
                    <a:pt x="279361" y="69494"/>
                  </a:lnTo>
                  <a:lnTo>
                    <a:pt x="255877" y="39611"/>
                  </a:lnTo>
                  <a:close/>
                </a:path>
              </a:pathLst>
            </a:custGeom>
            <a:solidFill>
              <a:srgbClr val="FBA91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ject 5"/>
            <p:cNvSpPr/>
            <p:nvPr/>
          </p:nvSpPr>
          <p:spPr>
            <a:xfrm>
              <a:off x="10809287" y="2707759"/>
              <a:ext cx="438150" cy="483870"/>
            </a:xfrm>
            <a:custGeom>
              <a:avLst/>
              <a:gdLst/>
              <a:ahLst/>
              <a:cxnLst/>
              <a:rect l="l" t="t" r="r" b="b"/>
              <a:pathLst>
                <a:path w="438150" h="483870">
                  <a:moveTo>
                    <a:pt x="239064" y="0"/>
                  </a:moveTo>
                  <a:lnTo>
                    <a:pt x="190284" y="4633"/>
                  </a:lnTo>
                  <a:lnTo>
                    <a:pt x="145127" y="18046"/>
                  </a:lnTo>
                  <a:lnTo>
                    <a:pt x="104481" y="39505"/>
                  </a:lnTo>
                  <a:lnTo>
                    <a:pt x="69235" y="68276"/>
                  </a:lnTo>
                  <a:lnTo>
                    <a:pt x="40276" y="103628"/>
                  </a:lnTo>
                  <a:lnTo>
                    <a:pt x="18492" y="144827"/>
                  </a:lnTo>
                  <a:lnTo>
                    <a:pt x="4771" y="191139"/>
                  </a:lnTo>
                  <a:lnTo>
                    <a:pt x="0" y="241833"/>
                  </a:lnTo>
                  <a:lnTo>
                    <a:pt x="4576" y="292530"/>
                  </a:lnTo>
                  <a:lnTo>
                    <a:pt x="18224" y="338845"/>
                  </a:lnTo>
                  <a:lnTo>
                    <a:pt x="40048" y="380043"/>
                  </a:lnTo>
                  <a:lnTo>
                    <a:pt x="69151" y="415394"/>
                  </a:lnTo>
                  <a:lnTo>
                    <a:pt x="104638" y="444164"/>
                  </a:lnTo>
                  <a:lnTo>
                    <a:pt x="145614" y="465622"/>
                  </a:lnTo>
                  <a:lnTo>
                    <a:pt x="191183" y="479033"/>
                  </a:lnTo>
                  <a:lnTo>
                    <a:pt x="240449" y="483666"/>
                  </a:lnTo>
                  <a:lnTo>
                    <a:pt x="289062" y="479710"/>
                  </a:lnTo>
                  <a:lnTo>
                    <a:pt x="333137" y="468017"/>
                  </a:lnTo>
                  <a:lnTo>
                    <a:pt x="372642" y="448852"/>
                  </a:lnTo>
                  <a:lnTo>
                    <a:pt x="380822" y="442671"/>
                  </a:lnTo>
                  <a:lnTo>
                    <a:pt x="241846" y="442671"/>
                  </a:lnTo>
                  <a:lnTo>
                    <a:pt x="195833" y="437636"/>
                  </a:lnTo>
                  <a:lnTo>
                    <a:pt x="154332" y="423155"/>
                  </a:lnTo>
                  <a:lnTo>
                    <a:pt x="118280" y="400165"/>
                  </a:lnTo>
                  <a:lnTo>
                    <a:pt x="88610" y="369602"/>
                  </a:lnTo>
                  <a:lnTo>
                    <a:pt x="66259" y="332401"/>
                  </a:lnTo>
                  <a:lnTo>
                    <a:pt x="52163" y="289499"/>
                  </a:lnTo>
                  <a:lnTo>
                    <a:pt x="47256" y="241833"/>
                  </a:lnTo>
                  <a:lnTo>
                    <a:pt x="52080" y="194602"/>
                  </a:lnTo>
                  <a:lnTo>
                    <a:pt x="65936" y="151870"/>
                  </a:lnTo>
                  <a:lnTo>
                    <a:pt x="87899" y="114645"/>
                  </a:lnTo>
                  <a:lnTo>
                    <a:pt x="117047" y="83937"/>
                  </a:lnTo>
                  <a:lnTo>
                    <a:pt x="152454" y="60753"/>
                  </a:lnTo>
                  <a:lnTo>
                    <a:pt x="193198" y="46103"/>
                  </a:lnTo>
                  <a:lnTo>
                    <a:pt x="238353" y="40995"/>
                  </a:lnTo>
                  <a:lnTo>
                    <a:pt x="373411" y="40995"/>
                  </a:lnTo>
                  <a:lnTo>
                    <a:pt x="345906" y="23282"/>
                  </a:lnTo>
                  <a:lnTo>
                    <a:pt x="295806" y="5972"/>
                  </a:lnTo>
                  <a:lnTo>
                    <a:pt x="239064" y="0"/>
                  </a:lnTo>
                  <a:close/>
                </a:path>
                <a:path w="438150" h="483870">
                  <a:moveTo>
                    <a:pt x="402374" y="364147"/>
                  </a:moveTo>
                  <a:lnTo>
                    <a:pt x="371033" y="397526"/>
                  </a:lnTo>
                  <a:lnTo>
                    <a:pt x="333568" y="422173"/>
                  </a:lnTo>
                  <a:lnTo>
                    <a:pt x="290374" y="437438"/>
                  </a:lnTo>
                  <a:lnTo>
                    <a:pt x="241846" y="442671"/>
                  </a:lnTo>
                  <a:lnTo>
                    <a:pt x="380822" y="442671"/>
                  </a:lnTo>
                  <a:lnTo>
                    <a:pt x="407542" y="422480"/>
                  </a:lnTo>
                  <a:lnTo>
                    <a:pt x="437807" y="389166"/>
                  </a:lnTo>
                  <a:lnTo>
                    <a:pt x="402374" y="364147"/>
                  </a:lnTo>
                  <a:close/>
                </a:path>
                <a:path w="438150" h="483870">
                  <a:moveTo>
                    <a:pt x="373411" y="40995"/>
                  </a:moveTo>
                  <a:lnTo>
                    <a:pt x="238353" y="40995"/>
                  </a:lnTo>
                  <a:lnTo>
                    <a:pt x="284896" y="45837"/>
                  </a:lnTo>
                  <a:lnTo>
                    <a:pt x="325572" y="59931"/>
                  </a:lnTo>
                  <a:lnTo>
                    <a:pt x="360517" y="82625"/>
                  </a:lnTo>
                  <a:lnTo>
                    <a:pt x="389864" y="113271"/>
                  </a:lnTo>
                  <a:lnTo>
                    <a:pt x="424611" y="88264"/>
                  </a:lnTo>
                  <a:lnTo>
                    <a:pt x="388972" y="51017"/>
                  </a:lnTo>
                  <a:lnTo>
                    <a:pt x="373411" y="40995"/>
                  </a:lnTo>
                  <a:close/>
                </a:path>
              </a:pathLst>
            </a:custGeom>
            <a:solidFill>
              <a:srgbClr val="FBA91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6"/>
            <p:cNvSpPr/>
            <p:nvPr/>
          </p:nvSpPr>
          <p:spPr>
            <a:xfrm>
              <a:off x="11287417" y="2707759"/>
              <a:ext cx="485140" cy="483870"/>
            </a:xfrm>
            <a:custGeom>
              <a:avLst/>
              <a:gdLst/>
              <a:ahLst/>
              <a:cxnLst/>
              <a:rect l="l" t="t" r="r" b="b"/>
              <a:pathLst>
                <a:path w="485140" h="483870">
                  <a:moveTo>
                    <a:pt x="242544" y="0"/>
                  </a:moveTo>
                  <a:lnTo>
                    <a:pt x="193614" y="4661"/>
                  </a:lnTo>
                  <a:lnTo>
                    <a:pt x="148063" y="18142"/>
                  </a:lnTo>
                  <a:lnTo>
                    <a:pt x="106860" y="39685"/>
                  </a:lnTo>
                  <a:lnTo>
                    <a:pt x="70975" y="68533"/>
                  </a:lnTo>
                  <a:lnTo>
                    <a:pt x="41377" y="103929"/>
                  </a:lnTo>
                  <a:lnTo>
                    <a:pt x="19036" y="145116"/>
                  </a:lnTo>
                  <a:lnTo>
                    <a:pt x="4920" y="191336"/>
                  </a:lnTo>
                  <a:lnTo>
                    <a:pt x="0" y="241833"/>
                  </a:lnTo>
                  <a:lnTo>
                    <a:pt x="4920" y="292330"/>
                  </a:lnTo>
                  <a:lnTo>
                    <a:pt x="19036" y="338550"/>
                  </a:lnTo>
                  <a:lnTo>
                    <a:pt x="41377" y="379737"/>
                  </a:lnTo>
                  <a:lnTo>
                    <a:pt x="70975" y="415132"/>
                  </a:lnTo>
                  <a:lnTo>
                    <a:pt x="106860" y="443980"/>
                  </a:lnTo>
                  <a:lnTo>
                    <a:pt x="148063" y="465523"/>
                  </a:lnTo>
                  <a:lnTo>
                    <a:pt x="193614" y="479004"/>
                  </a:lnTo>
                  <a:lnTo>
                    <a:pt x="242544" y="483666"/>
                  </a:lnTo>
                  <a:lnTo>
                    <a:pt x="291474" y="479004"/>
                  </a:lnTo>
                  <a:lnTo>
                    <a:pt x="337024" y="465523"/>
                  </a:lnTo>
                  <a:lnTo>
                    <a:pt x="378224" y="443980"/>
                  </a:lnTo>
                  <a:lnTo>
                    <a:pt x="379853" y="442671"/>
                  </a:lnTo>
                  <a:lnTo>
                    <a:pt x="242544" y="442671"/>
                  </a:lnTo>
                  <a:lnTo>
                    <a:pt x="196277" y="437563"/>
                  </a:lnTo>
                  <a:lnTo>
                    <a:pt x="154592" y="422913"/>
                  </a:lnTo>
                  <a:lnTo>
                    <a:pt x="118415" y="399729"/>
                  </a:lnTo>
                  <a:lnTo>
                    <a:pt x="88669" y="369020"/>
                  </a:lnTo>
                  <a:lnTo>
                    <a:pt x="66278" y="331796"/>
                  </a:lnTo>
                  <a:lnTo>
                    <a:pt x="52166" y="289063"/>
                  </a:lnTo>
                  <a:lnTo>
                    <a:pt x="47256" y="241833"/>
                  </a:lnTo>
                  <a:lnTo>
                    <a:pt x="52166" y="194602"/>
                  </a:lnTo>
                  <a:lnTo>
                    <a:pt x="66278" y="151870"/>
                  </a:lnTo>
                  <a:lnTo>
                    <a:pt x="88669" y="114645"/>
                  </a:lnTo>
                  <a:lnTo>
                    <a:pt x="118415" y="83937"/>
                  </a:lnTo>
                  <a:lnTo>
                    <a:pt x="154592" y="60753"/>
                  </a:lnTo>
                  <a:lnTo>
                    <a:pt x="196277" y="46103"/>
                  </a:lnTo>
                  <a:lnTo>
                    <a:pt x="242544" y="40995"/>
                  </a:lnTo>
                  <a:lnTo>
                    <a:pt x="379853" y="40995"/>
                  </a:lnTo>
                  <a:lnTo>
                    <a:pt x="378224" y="39685"/>
                  </a:lnTo>
                  <a:lnTo>
                    <a:pt x="337024" y="18142"/>
                  </a:lnTo>
                  <a:lnTo>
                    <a:pt x="291474" y="4661"/>
                  </a:lnTo>
                  <a:lnTo>
                    <a:pt x="242544" y="0"/>
                  </a:lnTo>
                  <a:close/>
                </a:path>
                <a:path w="485140" h="483870">
                  <a:moveTo>
                    <a:pt x="379853" y="40995"/>
                  </a:moveTo>
                  <a:lnTo>
                    <a:pt x="242544" y="40995"/>
                  </a:lnTo>
                  <a:lnTo>
                    <a:pt x="288807" y="46103"/>
                  </a:lnTo>
                  <a:lnTo>
                    <a:pt x="330488" y="60753"/>
                  </a:lnTo>
                  <a:lnTo>
                    <a:pt x="366663" y="83937"/>
                  </a:lnTo>
                  <a:lnTo>
                    <a:pt x="396407" y="114645"/>
                  </a:lnTo>
                  <a:lnTo>
                    <a:pt x="418798" y="151870"/>
                  </a:lnTo>
                  <a:lnTo>
                    <a:pt x="432910" y="194602"/>
                  </a:lnTo>
                  <a:lnTo>
                    <a:pt x="437819" y="241833"/>
                  </a:lnTo>
                  <a:lnTo>
                    <a:pt x="432910" y="289063"/>
                  </a:lnTo>
                  <a:lnTo>
                    <a:pt x="418798" y="331796"/>
                  </a:lnTo>
                  <a:lnTo>
                    <a:pt x="396407" y="369020"/>
                  </a:lnTo>
                  <a:lnTo>
                    <a:pt x="366663" y="399729"/>
                  </a:lnTo>
                  <a:lnTo>
                    <a:pt x="330488" y="422913"/>
                  </a:lnTo>
                  <a:lnTo>
                    <a:pt x="288807" y="437563"/>
                  </a:lnTo>
                  <a:lnTo>
                    <a:pt x="242544" y="442671"/>
                  </a:lnTo>
                  <a:lnTo>
                    <a:pt x="379853" y="442671"/>
                  </a:lnTo>
                  <a:lnTo>
                    <a:pt x="414107" y="415132"/>
                  </a:lnTo>
                  <a:lnTo>
                    <a:pt x="443702" y="379737"/>
                  </a:lnTo>
                  <a:lnTo>
                    <a:pt x="466042" y="338550"/>
                  </a:lnTo>
                  <a:lnTo>
                    <a:pt x="480156" y="292330"/>
                  </a:lnTo>
                  <a:lnTo>
                    <a:pt x="485076" y="241833"/>
                  </a:lnTo>
                  <a:lnTo>
                    <a:pt x="480156" y="191336"/>
                  </a:lnTo>
                  <a:lnTo>
                    <a:pt x="466042" y="145116"/>
                  </a:lnTo>
                  <a:lnTo>
                    <a:pt x="443702" y="103929"/>
                  </a:lnTo>
                  <a:lnTo>
                    <a:pt x="414107" y="68533"/>
                  </a:lnTo>
                  <a:lnTo>
                    <a:pt x="379853" y="40995"/>
                  </a:lnTo>
                  <a:close/>
                </a:path>
              </a:pathLst>
            </a:custGeom>
            <a:solidFill>
              <a:srgbClr val="FBA91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bject 7"/>
            <p:cNvSpPr/>
            <p:nvPr/>
          </p:nvSpPr>
          <p:spPr>
            <a:xfrm>
              <a:off x="8990621" y="3334466"/>
              <a:ext cx="179070" cy="188595"/>
            </a:xfrm>
            <a:custGeom>
              <a:avLst/>
              <a:gdLst/>
              <a:ahLst/>
              <a:cxnLst/>
              <a:rect l="l" t="t" r="r" b="b"/>
              <a:pathLst>
                <a:path w="179070" h="188595">
                  <a:moveTo>
                    <a:pt x="97650" y="0"/>
                  </a:moveTo>
                  <a:lnTo>
                    <a:pt x="60087" y="6890"/>
                  </a:lnTo>
                  <a:lnTo>
                    <a:pt x="28998" y="26198"/>
                  </a:lnTo>
                  <a:lnTo>
                    <a:pt x="7823" y="55876"/>
                  </a:lnTo>
                  <a:lnTo>
                    <a:pt x="0" y="93878"/>
                  </a:lnTo>
                  <a:lnTo>
                    <a:pt x="7839" y="131914"/>
                  </a:lnTo>
                  <a:lnTo>
                    <a:pt x="29133" y="161680"/>
                  </a:lnTo>
                  <a:lnTo>
                    <a:pt x="60543" y="181078"/>
                  </a:lnTo>
                  <a:lnTo>
                    <a:pt x="98729" y="188010"/>
                  </a:lnTo>
                  <a:lnTo>
                    <a:pt x="125998" y="186021"/>
                  </a:lnTo>
                  <a:lnTo>
                    <a:pt x="147553" y="180594"/>
                  </a:lnTo>
                  <a:lnTo>
                    <a:pt x="164657" y="172537"/>
                  </a:lnTo>
                  <a:lnTo>
                    <a:pt x="178574" y="162661"/>
                  </a:lnTo>
                  <a:lnTo>
                    <a:pt x="178574" y="146748"/>
                  </a:lnTo>
                  <a:lnTo>
                    <a:pt x="99263" y="146748"/>
                  </a:lnTo>
                  <a:lnTo>
                    <a:pt x="77941" y="142545"/>
                  </a:lnTo>
                  <a:lnTo>
                    <a:pt x="62585" y="131133"/>
                  </a:lnTo>
                  <a:lnTo>
                    <a:pt x="53296" y="114312"/>
                  </a:lnTo>
                  <a:lnTo>
                    <a:pt x="50177" y="93878"/>
                  </a:lnTo>
                  <a:lnTo>
                    <a:pt x="53215" y="73691"/>
                  </a:lnTo>
                  <a:lnTo>
                    <a:pt x="62144" y="57424"/>
                  </a:lnTo>
                  <a:lnTo>
                    <a:pt x="76688" y="46570"/>
                  </a:lnTo>
                  <a:lnTo>
                    <a:pt x="96570" y="42621"/>
                  </a:lnTo>
                  <a:lnTo>
                    <a:pt x="159768" y="42621"/>
                  </a:lnTo>
                  <a:lnTo>
                    <a:pt x="171297" y="32639"/>
                  </a:lnTo>
                  <a:lnTo>
                    <a:pt x="157623" y="18891"/>
                  </a:lnTo>
                  <a:lnTo>
                    <a:pt x="140641" y="8632"/>
                  </a:lnTo>
                  <a:lnTo>
                    <a:pt x="120575" y="2217"/>
                  </a:lnTo>
                  <a:lnTo>
                    <a:pt x="97650" y="0"/>
                  </a:lnTo>
                  <a:close/>
                </a:path>
                <a:path w="179070" h="188595">
                  <a:moveTo>
                    <a:pt x="178574" y="86042"/>
                  </a:moveTo>
                  <a:lnTo>
                    <a:pt x="98463" y="86042"/>
                  </a:lnTo>
                  <a:lnTo>
                    <a:pt x="98463" y="123812"/>
                  </a:lnTo>
                  <a:lnTo>
                    <a:pt x="134874" y="123812"/>
                  </a:lnTo>
                  <a:lnTo>
                    <a:pt x="134874" y="139458"/>
                  </a:lnTo>
                  <a:lnTo>
                    <a:pt x="128513" y="142194"/>
                  </a:lnTo>
                  <a:lnTo>
                    <a:pt x="120811" y="144522"/>
                  </a:lnTo>
                  <a:lnTo>
                    <a:pt x="111238" y="146141"/>
                  </a:lnTo>
                  <a:lnTo>
                    <a:pt x="99263" y="146748"/>
                  </a:lnTo>
                  <a:lnTo>
                    <a:pt x="178574" y="146748"/>
                  </a:lnTo>
                  <a:lnTo>
                    <a:pt x="178574" y="86042"/>
                  </a:lnTo>
                  <a:close/>
                </a:path>
                <a:path w="179070" h="188595">
                  <a:moveTo>
                    <a:pt x="159768" y="42621"/>
                  </a:moveTo>
                  <a:lnTo>
                    <a:pt x="96570" y="42621"/>
                  </a:lnTo>
                  <a:lnTo>
                    <a:pt x="109340" y="44028"/>
                  </a:lnTo>
                  <a:lnTo>
                    <a:pt x="120240" y="48015"/>
                  </a:lnTo>
                  <a:lnTo>
                    <a:pt x="129421" y="54226"/>
                  </a:lnTo>
                  <a:lnTo>
                    <a:pt x="137033" y="62306"/>
                  </a:lnTo>
                  <a:lnTo>
                    <a:pt x="159768" y="42621"/>
                  </a:lnTo>
                  <a:close/>
                </a:path>
              </a:pathLst>
            </a:custGeom>
            <a:solidFill>
              <a:srgbClr val="2C2F3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bject 8"/>
            <p:cNvSpPr/>
            <p:nvPr/>
          </p:nvSpPr>
          <p:spPr>
            <a:xfrm>
              <a:off x="9330804" y="3334466"/>
              <a:ext cx="197485" cy="188595"/>
            </a:xfrm>
            <a:custGeom>
              <a:avLst/>
              <a:gdLst/>
              <a:ahLst/>
              <a:cxnLst/>
              <a:rect l="l" t="t" r="r" b="b"/>
              <a:pathLst>
                <a:path w="197484" h="188595">
                  <a:moveTo>
                    <a:pt x="98463" y="0"/>
                  </a:moveTo>
                  <a:lnTo>
                    <a:pt x="60773" y="6892"/>
                  </a:lnTo>
                  <a:lnTo>
                    <a:pt x="29405" y="26203"/>
                  </a:lnTo>
                  <a:lnTo>
                    <a:pt x="7950" y="55881"/>
                  </a:lnTo>
                  <a:lnTo>
                    <a:pt x="0" y="93878"/>
                  </a:lnTo>
                  <a:lnTo>
                    <a:pt x="7950" y="131916"/>
                  </a:lnTo>
                  <a:lnTo>
                    <a:pt x="29405" y="161686"/>
                  </a:lnTo>
                  <a:lnTo>
                    <a:pt x="60773" y="181089"/>
                  </a:lnTo>
                  <a:lnTo>
                    <a:pt x="98463" y="188023"/>
                  </a:lnTo>
                  <a:lnTo>
                    <a:pt x="136152" y="181089"/>
                  </a:lnTo>
                  <a:lnTo>
                    <a:pt x="167520" y="161686"/>
                  </a:lnTo>
                  <a:lnTo>
                    <a:pt x="179257" y="145402"/>
                  </a:lnTo>
                  <a:lnTo>
                    <a:pt x="98463" y="145402"/>
                  </a:lnTo>
                  <a:lnTo>
                    <a:pt x="77947" y="141409"/>
                  </a:lnTo>
                  <a:lnTo>
                    <a:pt x="62790" y="130460"/>
                  </a:lnTo>
                  <a:lnTo>
                    <a:pt x="53398" y="114101"/>
                  </a:lnTo>
                  <a:lnTo>
                    <a:pt x="50177" y="93878"/>
                  </a:lnTo>
                  <a:lnTo>
                    <a:pt x="53398" y="73691"/>
                  </a:lnTo>
                  <a:lnTo>
                    <a:pt x="62790" y="57424"/>
                  </a:lnTo>
                  <a:lnTo>
                    <a:pt x="77947" y="46570"/>
                  </a:lnTo>
                  <a:lnTo>
                    <a:pt x="98463" y="42621"/>
                  </a:lnTo>
                  <a:lnTo>
                    <a:pt x="179389" y="42621"/>
                  </a:lnTo>
                  <a:lnTo>
                    <a:pt x="167520" y="26203"/>
                  </a:lnTo>
                  <a:lnTo>
                    <a:pt x="136152" y="6892"/>
                  </a:lnTo>
                  <a:lnTo>
                    <a:pt x="98463" y="0"/>
                  </a:lnTo>
                  <a:close/>
                </a:path>
                <a:path w="197484" h="188595">
                  <a:moveTo>
                    <a:pt x="179389" y="42621"/>
                  </a:moveTo>
                  <a:lnTo>
                    <a:pt x="98463" y="42621"/>
                  </a:lnTo>
                  <a:lnTo>
                    <a:pt x="118978" y="46570"/>
                  </a:lnTo>
                  <a:lnTo>
                    <a:pt x="134135" y="57424"/>
                  </a:lnTo>
                  <a:lnTo>
                    <a:pt x="143527" y="73691"/>
                  </a:lnTo>
                  <a:lnTo>
                    <a:pt x="146748" y="93878"/>
                  </a:lnTo>
                  <a:lnTo>
                    <a:pt x="143527" y="114101"/>
                  </a:lnTo>
                  <a:lnTo>
                    <a:pt x="134135" y="130460"/>
                  </a:lnTo>
                  <a:lnTo>
                    <a:pt x="118978" y="141409"/>
                  </a:lnTo>
                  <a:lnTo>
                    <a:pt x="98463" y="145402"/>
                  </a:lnTo>
                  <a:lnTo>
                    <a:pt x="179257" y="145402"/>
                  </a:lnTo>
                  <a:lnTo>
                    <a:pt x="188976" y="131916"/>
                  </a:lnTo>
                  <a:lnTo>
                    <a:pt x="196926" y="93878"/>
                  </a:lnTo>
                  <a:lnTo>
                    <a:pt x="188976" y="55881"/>
                  </a:lnTo>
                  <a:lnTo>
                    <a:pt x="179389" y="42621"/>
                  </a:lnTo>
                  <a:close/>
                </a:path>
              </a:pathLst>
            </a:custGeom>
            <a:solidFill>
              <a:srgbClr val="2C2F3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bject 9"/>
            <p:cNvSpPr/>
            <p:nvPr/>
          </p:nvSpPr>
          <p:spPr>
            <a:xfrm>
              <a:off x="9907854" y="3336625"/>
              <a:ext cx="163830" cy="183515"/>
            </a:xfrm>
            <a:custGeom>
              <a:avLst/>
              <a:gdLst/>
              <a:ahLst/>
              <a:cxnLst/>
              <a:rect l="l" t="t" r="r" b="b"/>
              <a:pathLst>
                <a:path w="163829" h="183514">
                  <a:moveTo>
                    <a:pt x="70942" y="0"/>
                  </a:moveTo>
                  <a:lnTo>
                    <a:pt x="0" y="0"/>
                  </a:lnTo>
                  <a:lnTo>
                    <a:pt x="0" y="183438"/>
                  </a:lnTo>
                  <a:lnTo>
                    <a:pt x="70942" y="183438"/>
                  </a:lnTo>
                  <a:lnTo>
                    <a:pt x="107744" y="177112"/>
                  </a:lnTo>
                  <a:lnTo>
                    <a:pt x="137161" y="158924"/>
                  </a:lnTo>
                  <a:lnTo>
                    <a:pt x="148668" y="141897"/>
                  </a:lnTo>
                  <a:lnTo>
                    <a:pt x="49085" y="141897"/>
                  </a:lnTo>
                  <a:lnTo>
                    <a:pt x="49085" y="41554"/>
                  </a:lnTo>
                  <a:lnTo>
                    <a:pt x="148677" y="41554"/>
                  </a:lnTo>
                  <a:lnTo>
                    <a:pt x="137161" y="24514"/>
                  </a:lnTo>
                  <a:lnTo>
                    <a:pt x="107744" y="6326"/>
                  </a:lnTo>
                  <a:lnTo>
                    <a:pt x="70942" y="0"/>
                  </a:lnTo>
                  <a:close/>
                </a:path>
                <a:path w="163829" h="183514">
                  <a:moveTo>
                    <a:pt x="148677" y="41554"/>
                  </a:moveTo>
                  <a:lnTo>
                    <a:pt x="65544" y="41554"/>
                  </a:lnTo>
                  <a:lnTo>
                    <a:pt x="85563" y="45106"/>
                  </a:lnTo>
                  <a:lnTo>
                    <a:pt x="100679" y="55206"/>
                  </a:lnTo>
                  <a:lnTo>
                    <a:pt x="110232" y="71022"/>
                  </a:lnTo>
                  <a:lnTo>
                    <a:pt x="113563" y="91719"/>
                  </a:lnTo>
                  <a:lnTo>
                    <a:pt x="110232" y="112418"/>
                  </a:lnTo>
                  <a:lnTo>
                    <a:pt x="100679" y="128238"/>
                  </a:lnTo>
                  <a:lnTo>
                    <a:pt x="85563" y="138343"/>
                  </a:lnTo>
                  <a:lnTo>
                    <a:pt x="65544" y="141897"/>
                  </a:lnTo>
                  <a:lnTo>
                    <a:pt x="148668" y="141897"/>
                  </a:lnTo>
                  <a:lnTo>
                    <a:pt x="156665" y="130064"/>
                  </a:lnTo>
                  <a:lnTo>
                    <a:pt x="163728" y="91719"/>
                  </a:lnTo>
                  <a:lnTo>
                    <a:pt x="156665" y="53374"/>
                  </a:lnTo>
                  <a:lnTo>
                    <a:pt x="148677" y="41554"/>
                  </a:lnTo>
                  <a:close/>
                </a:path>
              </a:pathLst>
            </a:custGeom>
            <a:solidFill>
              <a:srgbClr val="2C2F3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bject 10"/>
            <p:cNvSpPr/>
            <p:nvPr/>
          </p:nvSpPr>
          <p:spPr>
            <a:xfrm>
              <a:off x="10265029" y="3336625"/>
              <a:ext cx="0" cy="183515"/>
            </a:xfrm>
            <a:custGeom>
              <a:avLst/>
              <a:gdLst/>
              <a:ahLst/>
              <a:cxnLst/>
              <a:rect l="l" t="t" r="r" b="b"/>
              <a:pathLst>
                <a:path h="183514">
                  <a:moveTo>
                    <a:pt x="0" y="0"/>
                  </a:moveTo>
                  <a:lnTo>
                    <a:pt x="0" y="183426"/>
                  </a:lnTo>
                </a:path>
              </a:pathLst>
            </a:custGeom>
            <a:ln w="49098">
              <a:solidFill>
                <a:srgbClr val="2C2F3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bject 11"/>
            <p:cNvSpPr/>
            <p:nvPr/>
          </p:nvSpPr>
          <p:spPr>
            <a:xfrm>
              <a:off x="10459542" y="3334466"/>
              <a:ext cx="179070" cy="188595"/>
            </a:xfrm>
            <a:custGeom>
              <a:avLst/>
              <a:gdLst/>
              <a:ahLst/>
              <a:cxnLst/>
              <a:rect l="l" t="t" r="r" b="b"/>
              <a:pathLst>
                <a:path w="179070" h="188595">
                  <a:moveTo>
                    <a:pt x="97650" y="0"/>
                  </a:moveTo>
                  <a:lnTo>
                    <a:pt x="60087" y="6890"/>
                  </a:lnTo>
                  <a:lnTo>
                    <a:pt x="28998" y="26198"/>
                  </a:lnTo>
                  <a:lnTo>
                    <a:pt x="7823" y="55876"/>
                  </a:lnTo>
                  <a:lnTo>
                    <a:pt x="0" y="93878"/>
                  </a:lnTo>
                  <a:lnTo>
                    <a:pt x="7839" y="131914"/>
                  </a:lnTo>
                  <a:lnTo>
                    <a:pt x="29133" y="161680"/>
                  </a:lnTo>
                  <a:lnTo>
                    <a:pt x="60543" y="181078"/>
                  </a:lnTo>
                  <a:lnTo>
                    <a:pt x="98729" y="188010"/>
                  </a:lnTo>
                  <a:lnTo>
                    <a:pt x="125998" y="186021"/>
                  </a:lnTo>
                  <a:lnTo>
                    <a:pt x="147553" y="180594"/>
                  </a:lnTo>
                  <a:lnTo>
                    <a:pt x="164657" y="172537"/>
                  </a:lnTo>
                  <a:lnTo>
                    <a:pt x="178574" y="162661"/>
                  </a:lnTo>
                  <a:lnTo>
                    <a:pt x="178574" y="146748"/>
                  </a:lnTo>
                  <a:lnTo>
                    <a:pt x="99263" y="146748"/>
                  </a:lnTo>
                  <a:lnTo>
                    <a:pt x="77941" y="142545"/>
                  </a:lnTo>
                  <a:lnTo>
                    <a:pt x="62585" y="131133"/>
                  </a:lnTo>
                  <a:lnTo>
                    <a:pt x="53296" y="114312"/>
                  </a:lnTo>
                  <a:lnTo>
                    <a:pt x="50177" y="93878"/>
                  </a:lnTo>
                  <a:lnTo>
                    <a:pt x="53215" y="73691"/>
                  </a:lnTo>
                  <a:lnTo>
                    <a:pt x="62144" y="57424"/>
                  </a:lnTo>
                  <a:lnTo>
                    <a:pt x="76688" y="46570"/>
                  </a:lnTo>
                  <a:lnTo>
                    <a:pt x="96570" y="42621"/>
                  </a:lnTo>
                  <a:lnTo>
                    <a:pt x="159760" y="42621"/>
                  </a:lnTo>
                  <a:lnTo>
                    <a:pt x="171284" y="32639"/>
                  </a:lnTo>
                  <a:lnTo>
                    <a:pt x="157618" y="18891"/>
                  </a:lnTo>
                  <a:lnTo>
                    <a:pt x="140639" y="8632"/>
                  </a:lnTo>
                  <a:lnTo>
                    <a:pt x="120574" y="2217"/>
                  </a:lnTo>
                  <a:lnTo>
                    <a:pt x="97650" y="0"/>
                  </a:lnTo>
                  <a:close/>
                </a:path>
                <a:path w="179070" h="188595">
                  <a:moveTo>
                    <a:pt x="178574" y="86042"/>
                  </a:moveTo>
                  <a:lnTo>
                    <a:pt x="98463" y="86042"/>
                  </a:lnTo>
                  <a:lnTo>
                    <a:pt x="98463" y="123812"/>
                  </a:lnTo>
                  <a:lnTo>
                    <a:pt x="134874" y="123812"/>
                  </a:lnTo>
                  <a:lnTo>
                    <a:pt x="134874" y="139458"/>
                  </a:lnTo>
                  <a:lnTo>
                    <a:pt x="128513" y="142194"/>
                  </a:lnTo>
                  <a:lnTo>
                    <a:pt x="120811" y="144522"/>
                  </a:lnTo>
                  <a:lnTo>
                    <a:pt x="111238" y="146141"/>
                  </a:lnTo>
                  <a:lnTo>
                    <a:pt x="99263" y="146748"/>
                  </a:lnTo>
                  <a:lnTo>
                    <a:pt x="178574" y="146748"/>
                  </a:lnTo>
                  <a:lnTo>
                    <a:pt x="178574" y="86042"/>
                  </a:lnTo>
                  <a:close/>
                </a:path>
                <a:path w="179070" h="188595">
                  <a:moveTo>
                    <a:pt x="159760" y="42621"/>
                  </a:moveTo>
                  <a:lnTo>
                    <a:pt x="96570" y="42621"/>
                  </a:lnTo>
                  <a:lnTo>
                    <a:pt x="109340" y="44028"/>
                  </a:lnTo>
                  <a:lnTo>
                    <a:pt x="120240" y="48015"/>
                  </a:lnTo>
                  <a:lnTo>
                    <a:pt x="129421" y="54226"/>
                  </a:lnTo>
                  <a:lnTo>
                    <a:pt x="137033" y="62306"/>
                  </a:lnTo>
                  <a:lnTo>
                    <a:pt x="159760" y="42621"/>
                  </a:lnTo>
                  <a:close/>
                </a:path>
              </a:pathLst>
            </a:custGeom>
            <a:solidFill>
              <a:srgbClr val="2C2F3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bject 12"/>
            <p:cNvSpPr/>
            <p:nvPr/>
          </p:nvSpPr>
          <p:spPr>
            <a:xfrm>
              <a:off x="10834255" y="3336625"/>
              <a:ext cx="0" cy="183515"/>
            </a:xfrm>
            <a:custGeom>
              <a:avLst/>
              <a:gdLst/>
              <a:ahLst/>
              <a:cxnLst/>
              <a:rect l="l" t="t" r="r" b="b"/>
              <a:pathLst>
                <a:path h="183514">
                  <a:moveTo>
                    <a:pt x="0" y="0"/>
                  </a:moveTo>
                  <a:lnTo>
                    <a:pt x="0" y="183426"/>
                  </a:lnTo>
                </a:path>
              </a:pathLst>
            </a:custGeom>
            <a:ln w="49098">
              <a:solidFill>
                <a:srgbClr val="2C2F3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bject 13"/>
            <p:cNvSpPr/>
            <p:nvPr/>
          </p:nvSpPr>
          <p:spPr>
            <a:xfrm>
              <a:off x="11101069" y="3377900"/>
              <a:ext cx="0" cy="142240"/>
            </a:xfrm>
            <a:custGeom>
              <a:avLst/>
              <a:gdLst/>
              <a:ahLst/>
              <a:cxnLst/>
              <a:rect l="l" t="t" r="r" b="b"/>
              <a:pathLst>
                <a:path h="142239">
                  <a:moveTo>
                    <a:pt x="0" y="0"/>
                  </a:moveTo>
                  <a:lnTo>
                    <a:pt x="0" y="142151"/>
                  </a:lnTo>
                </a:path>
              </a:pathLst>
            </a:custGeom>
            <a:ln w="49098">
              <a:solidFill>
                <a:srgbClr val="2C2F3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bject 14"/>
            <p:cNvSpPr/>
            <p:nvPr/>
          </p:nvSpPr>
          <p:spPr>
            <a:xfrm>
              <a:off x="11027968" y="3357263"/>
              <a:ext cx="146685" cy="0"/>
            </a:xfrm>
            <a:custGeom>
              <a:avLst/>
              <a:gdLst/>
              <a:ahLst/>
              <a:cxnLst/>
              <a:rect l="l" t="t" r="r" b="b"/>
              <a:pathLst>
                <a:path w="146684">
                  <a:moveTo>
                    <a:pt x="0" y="0"/>
                  </a:moveTo>
                  <a:lnTo>
                    <a:pt x="146202" y="0"/>
                  </a:lnTo>
                </a:path>
              </a:pathLst>
            </a:custGeom>
            <a:ln w="41275">
              <a:solidFill>
                <a:srgbClr val="2C2F3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bject 15"/>
            <p:cNvSpPr/>
            <p:nvPr/>
          </p:nvSpPr>
          <p:spPr>
            <a:xfrm>
              <a:off x="11300434" y="3331507"/>
              <a:ext cx="181610" cy="188595"/>
            </a:xfrm>
            <a:custGeom>
              <a:avLst/>
              <a:gdLst/>
              <a:ahLst/>
              <a:cxnLst/>
              <a:rect l="l" t="t" r="r" b="b"/>
              <a:pathLst>
                <a:path w="181609" h="188595">
                  <a:moveTo>
                    <a:pt x="91719" y="0"/>
                  </a:moveTo>
                  <a:lnTo>
                    <a:pt x="90093" y="0"/>
                  </a:lnTo>
                  <a:lnTo>
                    <a:pt x="89280" y="1879"/>
                  </a:lnTo>
                  <a:lnTo>
                    <a:pt x="0" y="188544"/>
                  </a:lnTo>
                  <a:lnTo>
                    <a:pt x="48018" y="188544"/>
                  </a:lnTo>
                  <a:lnTo>
                    <a:pt x="54762" y="172897"/>
                  </a:lnTo>
                  <a:lnTo>
                    <a:pt x="174084" y="172897"/>
                  </a:lnTo>
                  <a:lnTo>
                    <a:pt x="156591" y="136220"/>
                  </a:lnTo>
                  <a:lnTo>
                    <a:pt x="70408" y="136220"/>
                  </a:lnTo>
                  <a:lnTo>
                    <a:pt x="88747" y="93599"/>
                  </a:lnTo>
                  <a:lnTo>
                    <a:pt x="136263" y="93599"/>
                  </a:lnTo>
                  <a:lnTo>
                    <a:pt x="92519" y="1879"/>
                  </a:lnTo>
                  <a:lnTo>
                    <a:pt x="91719" y="0"/>
                  </a:lnTo>
                  <a:close/>
                </a:path>
                <a:path w="181609" h="188595">
                  <a:moveTo>
                    <a:pt x="174084" y="172897"/>
                  </a:moveTo>
                  <a:lnTo>
                    <a:pt x="123812" y="172897"/>
                  </a:lnTo>
                  <a:lnTo>
                    <a:pt x="130835" y="188544"/>
                  </a:lnTo>
                  <a:lnTo>
                    <a:pt x="181546" y="188544"/>
                  </a:lnTo>
                  <a:lnTo>
                    <a:pt x="174084" y="172897"/>
                  </a:lnTo>
                  <a:close/>
                </a:path>
                <a:path w="181609" h="188595">
                  <a:moveTo>
                    <a:pt x="136263" y="93599"/>
                  </a:moveTo>
                  <a:lnTo>
                    <a:pt x="88747" y="93599"/>
                  </a:lnTo>
                  <a:lnTo>
                    <a:pt x="107632" y="136220"/>
                  </a:lnTo>
                  <a:lnTo>
                    <a:pt x="156591" y="136220"/>
                  </a:lnTo>
                  <a:lnTo>
                    <a:pt x="136263" y="93599"/>
                  </a:lnTo>
                  <a:close/>
                </a:path>
              </a:pathLst>
            </a:custGeom>
            <a:solidFill>
              <a:srgbClr val="2C2F3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bject 16"/>
            <p:cNvSpPr/>
            <p:nvPr/>
          </p:nvSpPr>
          <p:spPr>
            <a:xfrm>
              <a:off x="11644947" y="3499185"/>
              <a:ext cx="127635" cy="0"/>
            </a:xfrm>
            <a:custGeom>
              <a:avLst/>
              <a:gdLst/>
              <a:ahLst/>
              <a:cxnLst/>
              <a:rect l="l" t="t" r="r" b="b"/>
              <a:pathLst>
                <a:path w="127634">
                  <a:moveTo>
                    <a:pt x="0" y="0"/>
                  </a:moveTo>
                  <a:lnTo>
                    <a:pt x="127050" y="0"/>
                  </a:lnTo>
                </a:path>
              </a:pathLst>
            </a:custGeom>
            <a:ln w="40639">
              <a:solidFill>
                <a:srgbClr val="2C2F3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object 17"/>
            <p:cNvSpPr/>
            <p:nvPr/>
          </p:nvSpPr>
          <p:spPr>
            <a:xfrm>
              <a:off x="11669496" y="3336625"/>
              <a:ext cx="0" cy="142240"/>
            </a:xfrm>
            <a:custGeom>
              <a:avLst/>
              <a:gdLst/>
              <a:ahLst/>
              <a:cxnLst/>
              <a:rect l="l" t="t" r="r" b="b"/>
              <a:pathLst>
                <a:path h="142239">
                  <a:moveTo>
                    <a:pt x="0" y="0"/>
                  </a:moveTo>
                  <a:lnTo>
                    <a:pt x="0" y="142239"/>
                  </a:lnTo>
                </a:path>
              </a:pathLst>
            </a:custGeom>
            <a:ln w="49098">
              <a:solidFill>
                <a:srgbClr val="2C2F3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object 18"/>
            <p:cNvSpPr/>
            <p:nvPr/>
          </p:nvSpPr>
          <p:spPr>
            <a:xfrm>
              <a:off x="10670209" y="2622072"/>
              <a:ext cx="77470" cy="77470"/>
            </a:xfrm>
            <a:custGeom>
              <a:avLst/>
              <a:gdLst/>
              <a:ahLst/>
              <a:cxnLst/>
              <a:rect l="l" t="t" r="r" b="b"/>
              <a:pathLst>
                <a:path w="77470" h="77470">
                  <a:moveTo>
                    <a:pt x="38608" y="0"/>
                  </a:moveTo>
                  <a:lnTo>
                    <a:pt x="23579" y="3035"/>
                  </a:lnTo>
                  <a:lnTo>
                    <a:pt x="11307" y="11314"/>
                  </a:lnTo>
                  <a:lnTo>
                    <a:pt x="3033" y="23590"/>
                  </a:lnTo>
                  <a:lnTo>
                    <a:pt x="0" y="38620"/>
                  </a:lnTo>
                  <a:lnTo>
                    <a:pt x="3033" y="53650"/>
                  </a:lnTo>
                  <a:lnTo>
                    <a:pt x="11307" y="65927"/>
                  </a:lnTo>
                  <a:lnTo>
                    <a:pt x="23579" y="74205"/>
                  </a:lnTo>
                  <a:lnTo>
                    <a:pt x="38608" y="77241"/>
                  </a:lnTo>
                  <a:lnTo>
                    <a:pt x="53643" y="74205"/>
                  </a:lnTo>
                  <a:lnTo>
                    <a:pt x="65919" y="65927"/>
                  </a:lnTo>
                  <a:lnTo>
                    <a:pt x="74194" y="53650"/>
                  </a:lnTo>
                  <a:lnTo>
                    <a:pt x="77228" y="38620"/>
                  </a:lnTo>
                  <a:lnTo>
                    <a:pt x="74194" y="23590"/>
                  </a:lnTo>
                  <a:lnTo>
                    <a:pt x="65919" y="11314"/>
                  </a:lnTo>
                  <a:lnTo>
                    <a:pt x="53643" y="3035"/>
                  </a:lnTo>
                  <a:lnTo>
                    <a:pt x="38608" y="0"/>
                  </a:lnTo>
                  <a:close/>
                </a:path>
              </a:pathLst>
            </a:custGeom>
            <a:solidFill>
              <a:srgbClr val="2C2F3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object 19"/>
            <p:cNvSpPr/>
            <p:nvPr/>
          </p:nvSpPr>
          <p:spPr>
            <a:xfrm>
              <a:off x="10564748" y="2706324"/>
              <a:ext cx="76200" cy="76200"/>
            </a:xfrm>
            <a:custGeom>
              <a:avLst/>
              <a:gdLst/>
              <a:ahLst/>
              <a:cxnLst/>
              <a:rect l="l" t="t" r="r" b="b"/>
              <a:pathLst>
                <a:path w="76200" h="76200">
                  <a:moveTo>
                    <a:pt x="37922" y="0"/>
                  </a:moveTo>
                  <a:lnTo>
                    <a:pt x="23161" y="2982"/>
                  </a:lnTo>
                  <a:lnTo>
                    <a:pt x="11107" y="11114"/>
                  </a:lnTo>
                  <a:lnTo>
                    <a:pt x="2980" y="23172"/>
                  </a:lnTo>
                  <a:lnTo>
                    <a:pt x="0" y="37934"/>
                  </a:lnTo>
                  <a:lnTo>
                    <a:pt x="2980" y="52697"/>
                  </a:lnTo>
                  <a:lnTo>
                    <a:pt x="11107" y="64755"/>
                  </a:lnTo>
                  <a:lnTo>
                    <a:pt x="23161" y="72887"/>
                  </a:lnTo>
                  <a:lnTo>
                    <a:pt x="37922" y="75869"/>
                  </a:lnTo>
                  <a:lnTo>
                    <a:pt x="52689" y="72887"/>
                  </a:lnTo>
                  <a:lnTo>
                    <a:pt x="64747" y="64755"/>
                  </a:lnTo>
                  <a:lnTo>
                    <a:pt x="72876" y="52697"/>
                  </a:lnTo>
                  <a:lnTo>
                    <a:pt x="75857" y="37934"/>
                  </a:lnTo>
                  <a:lnTo>
                    <a:pt x="72876" y="23172"/>
                  </a:lnTo>
                  <a:lnTo>
                    <a:pt x="64747" y="11114"/>
                  </a:lnTo>
                  <a:lnTo>
                    <a:pt x="52689" y="2982"/>
                  </a:lnTo>
                  <a:lnTo>
                    <a:pt x="37922" y="0"/>
                  </a:lnTo>
                  <a:close/>
                </a:path>
              </a:pathLst>
            </a:custGeom>
            <a:solidFill>
              <a:srgbClr val="2C2F3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bject 20"/>
            <p:cNvSpPr/>
            <p:nvPr/>
          </p:nvSpPr>
          <p:spPr>
            <a:xfrm>
              <a:off x="10457636" y="2706451"/>
              <a:ext cx="76200" cy="76200"/>
            </a:xfrm>
            <a:custGeom>
              <a:avLst/>
              <a:gdLst/>
              <a:ahLst/>
              <a:cxnLst/>
              <a:rect l="l" t="t" r="r" b="b"/>
              <a:pathLst>
                <a:path w="76200" h="76200">
                  <a:moveTo>
                    <a:pt x="37807" y="0"/>
                  </a:moveTo>
                  <a:lnTo>
                    <a:pt x="23086" y="2971"/>
                  </a:lnTo>
                  <a:lnTo>
                    <a:pt x="11069" y="11074"/>
                  </a:lnTo>
                  <a:lnTo>
                    <a:pt x="2969" y="23092"/>
                  </a:lnTo>
                  <a:lnTo>
                    <a:pt x="0" y="37807"/>
                  </a:lnTo>
                  <a:lnTo>
                    <a:pt x="2969" y="52523"/>
                  </a:lnTo>
                  <a:lnTo>
                    <a:pt x="11069" y="64541"/>
                  </a:lnTo>
                  <a:lnTo>
                    <a:pt x="23086" y="72644"/>
                  </a:lnTo>
                  <a:lnTo>
                    <a:pt x="37807" y="75615"/>
                  </a:lnTo>
                  <a:lnTo>
                    <a:pt x="52523" y="72644"/>
                  </a:lnTo>
                  <a:lnTo>
                    <a:pt x="64541" y="64541"/>
                  </a:lnTo>
                  <a:lnTo>
                    <a:pt x="72644" y="52523"/>
                  </a:lnTo>
                  <a:lnTo>
                    <a:pt x="75615" y="37807"/>
                  </a:lnTo>
                  <a:lnTo>
                    <a:pt x="72644" y="23092"/>
                  </a:lnTo>
                  <a:lnTo>
                    <a:pt x="64541" y="11074"/>
                  </a:lnTo>
                  <a:lnTo>
                    <a:pt x="52523" y="2971"/>
                  </a:lnTo>
                  <a:lnTo>
                    <a:pt x="37807" y="0"/>
                  </a:lnTo>
                  <a:close/>
                </a:path>
              </a:pathLst>
            </a:custGeom>
            <a:solidFill>
              <a:srgbClr val="2C2F3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object 21"/>
            <p:cNvSpPr/>
            <p:nvPr/>
          </p:nvSpPr>
          <p:spPr>
            <a:xfrm>
              <a:off x="10457522" y="2809435"/>
              <a:ext cx="76200" cy="76200"/>
            </a:xfrm>
            <a:custGeom>
              <a:avLst/>
              <a:gdLst/>
              <a:ahLst/>
              <a:cxnLst/>
              <a:rect l="l" t="t" r="r" b="b"/>
              <a:pathLst>
                <a:path w="76200" h="76200">
                  <a:moveTo>
                    <a:pt x="37922" y="0"/>
                  </a:moveTo>
                  <a:lnTo>
                    <a:pt x="23161" y="2982"/>
                  </a:lnTo>
                  <a:lnTo>
                    <a:pt x="11107" y="11114"/>
                  </a:lnTo>
                  <a:lnTo>
                    <a:pt x="2980" y="23172"/>
                  </a:lnTo>
                  <a:lnTo>
                    <a:pt x="0" y="37934"/>
                  </a:lnTo>
                  <a:lnTo>
                    <a:pt x="2980" y="52697"/>
                  </a:lnTo>
                  <a:lnTo>
                    <a:pt x="11107" y="64755"/>
                  </a:lnTo>
                  <a:lnTo>
                    <a:pt x="23161" y="72887"/>
                  </a:lnTo>
                  <a:lnTo>
                    <a:pt x="37922" y="75869"/>
                  </a:lnTo>
                  <a:lnTo>
                    <a:pt x="52689" y="72887"/>
                  </a:lnTo>
                  <a:lnTo>
                    <a:pt x="64747" y="64755"/>
                  </a:lnTo>
                  <a:lnTo>
                    <a:pt x="72876" y="52697"/>
                  </a:lnTo>
                  <a:lnTo>
                    <a:pt x="75857" y="37934"/>
                  </a:lnTo>
                  <a:lnTo>
                    <a:pt x="72876" y="23172"/>
                  </a:lnTo>
                  <a:lnTo>
                    <a:pt x="64747" y="11114"/>
                  </a:lnTo>
                  <a:lnTo>
                    <a:pt x="52689" y="2982"/>
                  </a:lnTo>
                  <a:lnTo>
                    <a:pt x="37922" y="0"/>
                  </a:lnTo>
                  <a:close/>
                </a:path>
              </a:pathLst>
            </a:custGeom>
            <a:solidFill>
              <a:srgbClr val="2C2F3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object 22"/>
            <p:cNvSpPr/>
            <p:nvPr/>
          </p:nvSpPr>
          <p:spPr>
            <a:xfrm>
              <a:off x="10457243" y="2911378"/>
              <a:ext cx="76835" cy="76835"/>
            </a:xfrm>
            <a:custGeom>
              <a:avLst/>
              <a:gdLst/>
              <a:ahLst/>
              <a:cxnLst/>
              <a:rect l="l" t="t" r="r" b="b"/>
              <a:pathLst>
                <a:path w="76834" h="76835">
                  <a:moveTo>
                    <a:pt x="38201" y="0"/>
                  </a:moveTo>
                  <a:lnTo>
                    <a:pt x="23333" y="3002"/>
                  </a:lnTo>
                  <a:lnTo>
                    <a:pt x="11190" y="11191"/>
                  </a:lnTo>
                  <a:lnTo>
                    <a:pt x="3002" y="23338"/>
                  </a:lnTo>
                  <a:lnTo>
                    <a:pt x="0" y="38214"/>
                  </a:lnTo>
                  <a:lnTo>
                    <a:pt x="3002" y="53089"/>
                  </a:lnTo>
                  <a:lnTo>
                    <a:pt x="11190" y="65236"/>
                  </a:lnTo>
                  <a:lnTo>
                    <a:pt x="23333" y="73425"/>
                  </a:lnTo>
                  <a:lnTo>
                    <a:pt x="38201" y="76428"/>
                  </a:lnTo>
                  <a:lnTo>
                    <a:pt x="53077" y="73425"/>
                  </a:lnTo>
                  <a:lnTo>
                    <a:pt x="65224" y="65236"/>
                  </a:lnTo>
                  <a:lnTo>
                    <a:pt x="73413" y="53089"/>
                  </a:lnTo>
                  <a:lnTo>
                    <a:pt x="76415" y="38214"/>
                  </a:lnTo>
                  <a:lnTo>
                    <a:pt x="73413" y="23338"/>
                  </a:lnTo>
                  <a:lnTo>
                    <a:pt x="65224" y="11191"/>
                  </a:lnTo>
                  <a:lnTo>
                    <a:pt x="53077" y="3002"/>
                  </a:lnTo>
                  <a:lnTo>
                    <a:pt x="38201" y="0"/>
                  </a:lnTo>
                  <a:close/>
                </a:path>
              </a:pathLst>
            </a:custGeom>
            <a:solidFill>
              <a:srgbClr val="2C2F3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object 23"/>
            <p:cNvSpPr/>
            <p:nvPr/>
          </p:nvSpPr>
          <p:spPr>
            <a:xfrm>
              <a:off x="10457700" y="3015849"/>
              <a:ext cx="75565" cy="75565"/>
            </a:xfrm>
            <a:custGeom>
              <a:avLst/>
              <a:gdLst/>
              <a:ahLst/>
              <a:cxnLst/>
              <a:rect l="l" t="t" r="r" b="b"/>
              <a:pathLst>
                <a:path w="75565" h="75564">
                  <a:moveTo>
                    <a:pt x="37744" y="0"/>
                  </a:moveTo>
                  <a:lnTo>
                    <a:pt x="23049" y="2966"/>
                  </a:lnTo>
                  <a:lnTo>
                    <a:pt x="11052" y="11056"/>
                  </a:lnTo>
                  <a:lnTo>
                    <a:pt x="2965" y="23054"/>
                  </a:lnTo>
                  <a:lnTo>
                    <a:pt x="0" y="37744"/>
                  </a:lnTo>
                  <a:lnTo>
                    <a:pt x="2965" y="52434"/>
                  </a:lnTo>
                  <a:lnTo>
                    <a:pt x="11052" y="64431"/>
                  </a:lnTo>
                  <a:lnTo>
                    <a:pt x="23049" y="72521"/>
                  </a:lnTo>
                  <a:lnTo>
                    <a:pt x="37744" y="75488"/>
                  </a:lnTo>
                  <a:lnTo>
                    <a:pt x="52434" y="72521"/>
                  </a:lnTo>
                  <a:lnTo>
                    <a:pt x="64431" y="64431"/>
                  </a:lnTo>
                  <a:lnTo>
                    <a:pt x="72521" y="52434"/>
                  </a:lnTo>
                  <a:lnTo>
                    <a:pt x="75488" y="37744"/>
                  </a:lnTo>
                  <a:lnTo>
                    <a:pt x="72521" y="23054"/>
                  </a:lnTo>
                  <a:lnTo>
                    <a:pt x="64431" y="11056"/>
                  </a:lnTo>
                  <a:lnTo>
                    <a:pt x="52434" y="2966"/>
                  </a:lnTo>
                  <a:lnTo>
                    <a:pt x="37744" y="0"/>
                  </a:lnTo>
                  <a:close/>
                </a:path>
              </a:pathLst>
            </a:custGeom>
            <a:solidFill>
              <a:srgbClr val="2C2F3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object 24"/>
            <p:cNvSpPr/>
            <p:nvPr/>
          </p:nvSpPr>
          <p:spPr>
            <a:xfrm>
              <a:off x="10457522" y="3118769"/>
              <a:ext cx="76200" cy="76200"/>
            </a:xfrm>
            <a:custGeom>
              <a:avLst/>
              <a:gdLst/>
              <a:ahLst/>
              <a:cxnLst/>
              <a:rect l="l" t="t" r="r" b="b"/>
              <a:pathLst>
                <a:path w="76200" h="76200">
                  <a:moveTo>
                    <a:pt x="37922" y="0"/>
                  </a:moveTo>
                  <a:lnTo>
                    <a:pt x="23161" y="2980"/>
                  </a:lnTo>
                  <a:lnTo>
                    <a:pt x="11107" y="11107"/>
                  </a:lnTo>
                  <a:lnTo>
                    <a:pt x="2980" y="23161"/>
                  </a:lnTo>
                  <a:lnTo>
                    <a:pt x="0" y="37922"/>
                  </a:lnTo>
                  <a:lnTo>
                    <a:pt x="2980" y="52682"/>
                  </a:lnTo>
                  <a:lnTo>
                    <a:pt x="11107" y="64736"/>
                  </a:lnTo>
                  <a:lnTo>
                    <a:pt x="23161" y="72864"/>
                  </a:lnTo>
                  <a:lnTo>
                    <a:pt x="37922" y="75844"/>
                  </a:lnTo>
                  <a:lnTo>
                    <a:pt x="52682" y="72864"/>
                  </a:lnTo>
                  <a:lnTo>
                    <a:pt x="64736" y="64736"/>
                  </a:lnTo>
                  <a:lnTo>
                    <a:pt x="72864" y="52682"/>
                  </a:lnTo>
                  <a:lnTo>
                    <a:pt x="75844" y="37922"/>
                  </a:lnTo>
                  <a:lnTo>
                    <a:pt x="72864" y="23161"/>
                  </a:lnTo>
                  <a:lnTo>
                    <a:pt x="64736" y="11107"/>
                  </a:lnTo>
                  <a:lnTo>
                    <a:pt x="52682" y="2980"/>
                  </a:lnTo>
                  <a:lnTo>
                    <a:pt x="37922" y="0"/>
                  </a:lnTo>
                  <a:close/>
                </a:path>
              </a:pathLst>
            </a:custGeom>
            <a:solidFill>
              <a:srgbClr val="2C2F3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object 25"/>
            <p:cNvSpPr/>
            <p:nvPr/>
          </p:nvSpPr>
          <p:spPr>
            <a:xfrm>
              <a:off x="10565117" y="3119125"/>
              <a:ext cx="75565" cy="75565"/>
            </a:xfrm>
            <a:custGeom>
              <a:avLst/>
              <a:gdLst/>
              <a:ahLst/>
              <a:cxnLst/>
              <a:rect l="l" t="t" r="r" b="b"/>
              <a:pathLst>
                <a:path w="75565" h="75564">
                  <a:moveTo>
                    <a:pt x="37566" y="0"/>
                  </a:moveTo>
                  <a:lnTo>
                    <a:pt x="22942" y="2951"/>
                  </a:lnTo>
                  <a:lnTo>
                    <a:pt x="11001" y="11001"/>
                  </a:lnTo>
                  <a:lnTo>
                    <a:pt x="2951" y="22942"/>
                  </a:lnTo>
                  <a:lnTo>
                    <a:pt x="0" y="37566"/>
                  </a:lnTo>
                  <a:lnTo>
                    <a:pt x="2951" y="52191"/>
                  </a:lnTo>
                  <a:lnTo>
                    <a:pt x="11001" y="64131"/>
                  </a:lnTo>
                  <a:lnTo>
                    <a:pt x="22942" y="72181"/>
                  </a:lnTo>
                  <a:lnTo>
                    <a:pt x="37566" y="75133"/>
                  </a:lnTo>
                  <a:lnTo>
                    <a:pt x="52191" y="72181"/>
                  </a:lnTo>
                  <a:lnTo>
                    <a:pt x="64131" y="64131"/>
                  </a:lnTo>
                  <a:lnTo>
                    <a:pt x="72181" y="52191"/>
                  </a:lnTo>
                  <a:lnTo>
                    <a:pt x="75133" y="37566"/>
                  </a:lnTo>
                  <a:lnTo>
                    <a:pt x="72181" y="22942"/>
                  </a:lnTo>
                  <a:lnTo>
                    <a:pt x="64131" y="11001"/>
                  </a:lnTo>
                  <a:lnTo>
                    <a:pt x="52191" y="2951"/>
                  </a:lnTo>
                  <a:lnTo>
                    <a:pt x="37566" y="0"/>
                  </a:lnTo>
                  <a:close/>
                </a:path>
              </a:pathLst>
            </a:custGeom>
            <a:solidFill>
              <a:srgbClr val="2C2F3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object 26"/>
            <p:cNvSpPr/>
            <p:nvPr/>
          </p:nvSpPr>
          <p:spPr>
            <a:xfrm>
              <a:off x="10670870" y="3118731"/>
              <a:ext cx="76200" cy="76200"/>
            </a:xfrm>
            <a:custGeom>
              <a:avLst/>
              <a:gdLst/>
              <a:ahLst/>
              <a:cxnLst/>
              <a:rect l="l" t="t" r="r" b="b"/>
              <a:pathLst>
                <a:path w="76200" h="76200">
                  <a:moveTo>
                    <a:pt x="37947" y="0"/>
                  </a:moveTo>
                  <a:lnTo>
                    <a:pt x="23177" y="2982"/>
                  </a:lnTo>
                  <a:lnTo>
                    <a:pt x="11115" y="11117"/>
                  </a:lnTo>
                  <a:lnTo>
                    <a:pt x="2982" y="23183"/>
                  </a:lnTo>
                  <a:lnTo>
                    <a:pt x="0" y="37960"/>
                  </a:lnTo>
                  <a:lnTo>
                    <a:pt x="2982" y="52737"/>
                  </a:lnTo>
                  <a:lnTo>
                    <a:pt x="11115" y="64803"/>
                  </a:lnTo>
                  <a:lnTo>
                    <a:pt x="23177" y="72937"/>
                  </a:lnTo>
                  <a:lnTo>
                    <a:pt x="37947" y="75920"/>
                  </a:lnTo>
                  <a:lnTo>
                    <a:pt x="52724" y="72937"/>
                  </a:lnTo>
                  <a:lnTo>
                    <a:pt x="64790" y="64803"/>
                  </a:lnTo>
                  <a:lnTo>
                    <a:pt x="72925" y="52737"/>
                  </a:lnTo>
                  <a:lnTo>
                    <a:pt x="75907" y="37960"/>
                  </a:lnTo>
                  <a:lnTo>
                    <a:pt x="72925" y="23183"/>
                  </a:lnTo>
                  <a:lnTo>
                    <a:pt x="64790" y="11117"/>
                  </a:lnTo>
                  <a:lnTo>
                    <a:pt x="52724" y="2982"/>
                  </a:lnTo>
                  <a:lnTo>
                    <a:pt x="37947" y="0"/>
                  </a:lnTo>
                  <a:close/>
                </a:path>
              </a:pathLst>
            </a:custGeom>
            <a:solidFill>
              <a:srgbClr val="2C2F3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object 27"/>
            <p:cNvSpPr/>
            <p:nvPr/>
          </p:nvSpPr>
          <p:spPr>
            <a:xfrm>
              <a:off x="10564050" y="2910972"/>
              <a:ext cx="77470" cy="77470"/>
            </a:xfrm>
            <a:custGeom>
              <a:avLst/>
              <a:gdLst/>
              <a:ahLst/>
              <a:cxnLst/>
              <a:rect l="l" t="t" r="r" b="b"/>
              <a:pathLst>
                <a:path w="77470" h="77470">
                  <a:moveTo>
                    <a:pt x="38620" y="0"/>
                  </a:moveTo>
                  <a:lnTo>
                    <a:pt x="23590" y="3034"/>
                  </a:lnTo>
                  <a:lnTo>
                    <a:pt x="11314" y="11309"/>
                  </a:lnTo>
                  <a:lnTo>
                    <a:pt x="3035" y="23585"/>
                  </a:lnTo>
                  <a:lnTo>
                    <a:pt x="0" y="38620"/>
                  </a:lnTo>
                  <a:lnTo>
                    <a:pt x="3035" y="53656"/>
                  </a:lnTo>
                  <a:lnTo>
                    <a:pt x="11314" y="65932"/>
                  </a:lnTo>
                  <a:lnTo>
                    <a:pt x="23590" y="74207"/>
                  </a:lnTo>
                  <a:lnTo>
                    <a:pt x="38620" y="77241"/>
                  </a:lnTo>
                  <a:lnTo>
                    <a:pt x="53658" y="74207"/>
                  </a:lnTo>
                  <a:lnTo>
                    <a:pt x="65938" y="65932"/>
                  </a:lnTo>
                  <a:lnTo>
                    <a:pt x="74218" y="53656"/>
                  </a:lnTo>
                  <a:lnTo>
                    <a:pt x="77254" y="38620"/>
                  </a:lnTo>
                  <a:lnTo>
                    <a:pt x="74218" y="23585"/>
                  </a:lnTo>
                  <a:lnTo>
                    <a:pt x="65938" y="11309"/>
                  </a:lnTo>
                  <a:lnTo>
                    <a:pt x="53658" y="3034"/>
                  </a:lnTo>
                  <a:lnTo>
                    <a:pt x="38620" y="0"/>
                  </a:lnTo>
                  <a:close/>
                </a:path>
              </a:pathLst>
            </a:custGeom>
            <a:solidFill>
              <a:srgbClr val="2C2F3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5" name="Rectangle 34"/>
          <p:cNvSpPr/>
          <p:nvPr/>
        </p:nvSpPr>
        <p:spPr>
          <a:xfrm>
            <a:off x="9169691" y="5457885"/>
            <a:ext cx="1945468" cy="400110"/>
          </a:xfrm>
          <a:prstGeom prst="rect">
            <a:avLst/>
          </a:prstGeom>
        </p:spPr>
        <p:txBody>
          <a:bodyPr wrap="none">
            <a:spAutoFit/>
          </a:bodyPr>
          <a:lstStyle/>
          <a:p>
            <a:pPr algn="ctr">
              <a:tabLst>
                <a:tab pos="2743200" algn="ctr"/>
                <a:tab pos="5486400" algn="r"/>
              </a:tabLst>
            </a:pPr>
            <a:r>
              <a:rPr lang="bs-Latn-BA" sz="2000" dirty="0">
                <a:effectLst/>
                <a:latin typeface="DINPro-Light" panose="02000504040000020003" pitchFamily="50" charset="0"/>
                <a:ea typeface="MS Mincho"/>
                <a:cs typeface="Times New Roman" panose="02020603050405020304" pitchFamily="18" charset="0"/>
              </a:rPr>
              <a:t>February 8, 2021</a:t>
            </a:r>
            <a:endParaRPr lang="en-US" sz="2000" dirty="0">
              <a:effectLst/>
              <a:latin typeface="DINPro-Light" panose="02000504040000020003" pitchFamily="50" charset="0"/>
              <a:ea typeface="MS Mincho"/>
            </a:endParaRPr>
          </a:p>
        </p:txBody>
      </p:sp>
      <p:pic>
        <p:nvPicPr>
          <p:cNvPr id="3" name="Picture 2" descr="Diagram&#10;&#10;Description automatically generated with medium confidence">
            <a:extLst>
              <a:ext uri="{FF2B5EF4-FFF2-40B4-BE49-F238E27FC236}">
                <a16:creationId xmlns:a16="http://schemas.microsoft.com/office/drawing/2014/main" id="{5A6F9CAB-4F9F-4EEA-8E28-EFB35F0E4696}"/>
              </a:ext>
            </a:extLst>
          </p:cNvPr>
          <p:cNvPicPr>
            <a:picLocks noChangeAspect="1"/>
          </p:cNvPicPr>
          <p:nvPr/>
        </p:nvPicPr>
        <p:blipFill rotWithShape="1">
          <a:blip r:embed="rId3">
            <a:extLst>
              <a:ext uri="{28A0092B-C50C-407E-A947-70E740481C1C}">
                <a14:useLocalDpi xmlns:a14="http://schemas.microsoft.com/office/drawing/2010/main" val="0"/>
              </a:ext>
            </a:extLst>
          </a:blip>
          <a:srcRect t="13229"/>
          <a:stretch/>
        </p:blipFill>
        <p:spPr>
          <a:xfrm>
            <a:off x="363219" y="219327"/>
            <a:ext cx="6858000" cy="5950726"/>
          </a:xfrm>
          <a:prstGeom prst="rect">
            <a:avLst/>
          </a:prstGeom>
        </p:spPr>
      </p:pic>
    </p:spTree>
    <p:extLst>
      <p:ext uri="{BB962C8B-B14F-4D97-AF65-F5344CB8AC3E}">
        <p14:creationId xmlns:p14="http://schemas.microsoft.com/office/powerpoint/2010/main" val="325824777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DBB737-EB15-4BD4-95D8-24CBE7473834}"/>
              </a:ext>
            </a:extLst>
          </p:cNvPr>
          <p:cNvPicPr>
            <a:picLocks noChangeAspect="1"/>
          </p:cNvPicPr>
          <p:nvPr/>
        </p:nvPicPr>
        <p:blipFill>
          <a:blip r:embed="rId3"/>
          <a:stretch>
            <a:fillRect/>
          </a:stretch>
        </p:blipFill>
        <p:spPr>
          <a:xfrm>
            <a:off x="4062159" y="801570"/>
            <a:ext cx="4192061" cy="2292580"/>
          </a:xfrm>
          <a:prstGeom prst="rect">
            <a:avLst/>
          </a:prstGeom>
        </p:spPr>
      </p:pic>
      <p:pic>
        <p:nvPicPr>
          <p:cNvPr id="6" name="Picture 5">
            <a:extLst>
              <a:ext uri="{FF2B5EF4-FFF2-40B4-BE49-F238E27FC236}">
                <a16:creationId xmlns:a16="http://schemas.microsoft.com/office/drawing/2014/main" id="{D2A820E4-3AEC-425E-9EF8-33A15CD7157E}"/>
              </a:ext>
            </a:extLst>
          </p:cNvPr>
          <p:cNvPicPr>
            <a:picLocks noChangeAspect="1"/>
          </p:cNvPicPr>
          <p:nvPr/>
        </p:nvPicPr>
        <p:blipFill>
          <a:blip r:embed="rId4"/>
          <a:stretch>
            <a:fillRect/>
          </a:stretch>
        </p:blipFill>
        <p:spPr>
          <a:xfrm>
            <a:off x="473805" y="801570"/>
            <a:ext cx="3474720" cy="2292580"/>
          </a:xfrm>
          <a:prstGeom prst="rect">
            <a:avLst/>
          </a:prstGeom>
        </p:spPr>
      </p:pic>
      <p:pic>
        <p:nvPicPr>
          <p:cNvPr id="1026" name="Picture 2" descr="b4fdbe34-3b13-4262-becb-5858e6908962@EURP193">
            <a:extLst>
              <a:ext uri="{FF2B5EF4-FFF2-40B4-BE49-F238E27FC236}">
                <a16:creationId xmlns:a16="http://schemas.microsoft.com/office/drawing/2014/main" id="{DF1BE22E-E1FA-49AC-B144-9FDFDCE58B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897" y="3688552"/>
            <a:ext cx="5965359" cy="280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1A39EC6-7F69-47D3-8803-D09B0870705B}"/>
              </a:ext>
            </a:extLst>
          </p:cNvPr>
          <p:cNvSpPr txBox="1"/>
          <p:nvPr/>
        </p:nvSpPr>
        <p:spPr>
          <a:xfrm>
            <a:off x="1240934" y="3138065"/>
            <a:ext cx="1857676" cy="369332"/>
          </a:xfrm>
          <a:prstGeom prst="rect">
            <a:avLst/>
          </a:prstGeom>
          <a:noFill/>
        </p:spPr>
        <p:txBody>
          <a:bodyPr wrap="square" rtlCol="0">
            <a:spAutoFit/>
          </a:bodyPr>
          <a:lstStyle/>
          <a:p>
            <a:r>
              <a:rPr lang="en-US">
                <a:solidFill>
                  <a:schemeClr val="bg1"/>
                </a:solidFill>
              </a:rPr>
              <a:t>Secure Data Lab</a:t>
            </a:r>
            <a:endParaRPr lang="en-US" dirty="0">
              <a:solidFill>
                <a:schemeClr val="bg1"/>
              </a:solidFill>
            </a:endParaRPr>
          </a:p>
        </p:txBody>
      </p:sp>
      <p:sp>
        <p:nvSpPr>
          <p:cNvPr id="17" name="TextBox 16">
            <a:extLst>
              <a:ext uri="{FF2B5EF4-FFF2-40B4-BE49-F238E27FC236}">
                <a16:creationId xmlns:a16="http://schemas.microsoft.com/office/drawing/2014/main" id="{2E3D768B-1F35-4F47-852D-711E1E5F80B3}"/>
              </a:ext>
            </a:extLst>
          </p:cNvPr>
          <p:cNvSpPr txBox="1"/>
          <p:nvPr/>
        </p:nvSpPr>
        <p:spPr>
          <a:xfrm>
            <a:off x="4131893" y="3138065"/>
            <a:ext cx="4025068" cy="369332"/>
          </a:xfrm>
          <a:prstGeom prst="rect">
            <a:avLst/>
          </a:prstGeom>
          <a:noFill/>
        </p:spPr>
        <p:txBody>
          <a:bodyPr wrap="square" rtlCol="0">
            <a:spAutoFit/>
          </a:bodyPr>
          <a:lstStyle/>
          <a:p>
            <a:pPr algn="ctr"/>
            <a:r>
              <a:rPr lang="en-US">
                <a:solidFill>
                  <a:schemeClr val="bg1"/>
                </a:solidFill>
              </a:rPr>
              <a:t>Security Operations Center (SOC) </a:t>
            </a:r>
            <a:endParaRPr lang="en-US" dirty="0">
              <a:solidFill>
                <a:schemeClr val="bg1"/>
              </a:solidFill>
            </a:endParaRPr>
          </a:p>
        </p:txBody>
      </p:sp>
      <p:sp>
        <p:nvSpPr>
          <p:cNvPr id="18" name="TextBox 17">
            <a:extLst>
              <a:ext uri="{FF2B5EF4-FFF2-40B4-BE49-F238E27FC236}">
                <a16:creationId xmlns:a16="http://schemas.microsoft.com/office/drawing/2014/main" id="{5BEE1578-C0E5-416E-BE8F-3430EE5A917B}"/>
              </a:ext>
            </a:extLst>
          </p:cNvPr>
          <p:cNvSpPr txBox="1"/>
          <p:nvPr/>
        </p:nvSpPr>
        <p:spPr>
          <a:xfrm>
            <a:off x="8206476" y="6480534"/>
            <a:ext cx="2723950" cy="369332"/>
          </a:xfrm>
          <a:prstGeom prst="rect">
            <a:avLst/>
          </a:prstGeom>
          <a:noFill/>
        </p:spPr>
        <p:txBody>
          <a:bodyPr wrap="square" rtlCol="0">
            <a:spAutoFit/>
          </a:bodyPr>
          <a:lstStyle/>
          <a:p>
            <a:pPr algn="ctr"/>
            <a:r>
              <a:rPr lang="en-US">
                <a:solidFill>
                  <a:schemeClr val="bg1"/>
                </a:solidFill>
              </a:rPr>
              <a:t>Cyber Range</a:t>
            </a:r>
            <a:endParaRPr lang="en-US" dirty="0">
              <a:solidFill>
                <a:schemeClr val="bg1"/>
              </a:solidFill>
            </a:endParaRPr>
          </a:p>
        </p:txBody>
      </p:sp>
      <p:sp>
        <p:nvSpPr>
          <p:cNvPr id="19" name="TextBox 18">
            <a:extLst>
              <a:ext uri="{FF2B5EF4-FFF2-40B4-BE49-F238E27FC236}">
                <a16:creationId xmlns:a16="http://schemas.microsoft.com/office/drawing/2014/main" id="{4806D128-803E-43AC-981A-0AAACD33E19B}"/>
              </a:ext>
            </a:extLst>
          </p:cNvPr>
          <p:cNvSpPr txBox="1"/>
          <p:nvPr/>
        </p:nvSpPr>
        <p:spPr>
          <a:xfrm>
            <a:off x="2419454" y="6478027"/>
            <a:ext cx="2074243" cy="369332"/>
          </a:xfrm>
          <a:prstGeom prst="rect">
            <a:avLst/>
          </a:prstGeom>
          <a:noFill/>
        </p:spPr>
        <p:txBody>
          <a:bodyPr wrap="square" rtlCol="0">
            <a:spAutoFit/>
          </a:bodyPr>
          <a:lstStyle/>
          <a:p>
            <a:pPr algn="ctr"/>
            <a:r>
              <a:rPr lang="en-US">
                <a:solidFill>
                  <a:schemeClr val="bg1"/>
                </a:solidFill>
              </a:rPr>
              <a:t>Cyber Infrastructure</a:t>
            </a:r>
            <a:endParaRPr lang="en-US" dirty="0">
              <a:solidFill>
                <a:schemeClr val="bg1"/>
              </a:solidFill>
            </a:endParaRPr>
          </a:p>
        </p:txBody>
      </p:sp>
      <p:sp>
        <p:nvSpPr>
          <p:cNvPr id="4" name="TextBox 3">
            <a:extLst>
              <a:ext uri="{FF2B5EF4-FFF2-40B4-BE49-F238E27FC236}">
                <a16:creationId xmlns:a16="http://schemas.microsoft.com/office/drawing/2014/main" id="{CF211BE6-E8EA-B942-A65A-A4D6D689E43B}"/>
              </a:ext>
            </a:extLst>
          </p:cNvPr>
          <p:cNvSpPr txBox="1"/>
          <p:nvPr/>
        </p:nvSpPr>
        <p:spPr>
          <a:xfrm>
            <a:off x="7284720" y="5769221"/>
            <a:ext cx="3224463" cy="369332"/>
          </a:xfrm>
          <a:prstGeom prst="rect">
            <a:avLst/>
          </a:prstGeom>
          <a:noFill/>
        </p:spPr>
        <p:txBody>
          <a:bodyPr wrap="square" rtlCol="0">
            <a:spAutoFit/>
          </a:bodyPr>
          <a:lstStyle/>
          <a:p>
            <a:pPr algn="ctr"/>
            <a:r>
              <a:rPr lang="en-US"/>
              <a:t>2d and 3d visualization rooms</a:t>
            </a:r>
            <a:endParaRPr lang="en-US" dirty="0"/>
          </a:p>
        </p:txBody>
      </p:sp>
      <p:pic>
        <p:nvPicPr>
          <p:cNvPr id="13" name="Picture 12">
            <a:extLst>
              <a:ext uri="{FF2B5EF4-FFF2-40B4-BE49-F238E27FC236}">
                <a16:creationId xmlns:a16="http://schemas.microsoft.com/office/drawing/2014/main" id="{4B84139B-86FA-4ED7-9343-845EE90910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5851" y="796830"/>
            <a:ext cx="3308912" cy="2292580"/>
          </a:xfrm>
          <a:prstGeom prst="rect">
            <a:avLst/>
          </a:prstGeom>
        </p:spPr>
      </p:pic>
      <p:sp>
        <p:nvSpPr>
          <p:cNvPr id="14" name="TextBox 13">
            <a:extLst>
              <a:ext uri="{FF2B5EF4-FFF2-40B4-BE49-F238E27FC236}">
                <a16:creationId xmlns:a16="http://schemas.microsoft.com/office/drawing/2014/main" id="{C0EB5331-BA34-4565-9234-88A7A62416A4}"/>
              </a:ext>
            </a:extLst>
          </p:cNvPr>
          <p:cNvSpPr txBox="1"/>
          <p:nvPr/>
        </p:nvSpPr>
        <p:spPr>
          <a:xfrm>
            <a:off x="8365852" y="3138065"/>
            <a:ext cx="3224463" cy="369332"/>
          </a:xfrm>
          <a:prstGeom prst="rect">
            <a:avLst/>
          </a:prstGeom>
          <a:noFill/>
        </p:spPr>
        <p:txBody>
          <a:bodyPr wrap="square" rtlCol="0">
            <a:spAutoFit/>
          </a:bodyPr>
          <a:lstStyle/>
          <a:p>
            <a:pPr algn="ctr"/>
            <a:r>
              <a:rPr lang="en-US">
                <a:solidFill>
                  <a:schemeClr val="bg1"/>
                </a:solidFill>
              </a:rPr>
              <a:t>2d and 3d visualization rooms</a:t>
            </a:r>
            <a:endParaRPr lang="en-US" dirty="0">
              <a:solidFill>
                <a:schemeClr val="bg1"/>
              </a:solidFill>
            </a:endParaRPr>
          </a:p>
        </p:txBody>
      </p:sp>
      <p:sp>
        <p:nvSpPr>
          <p:cNvPr id="8" name="Title 7">
            <a:extLst>
              <a:ext uri="{FF2B5EF4-FFF2-40B4-BE49-F238E27FC236}">
                <a16:creationId xmlns:a16="http://schemas.microsoft.com/office/drawing/2014/main" id="{E575EEE4-1E19-4DF0-BD27-46BE7FBD744C}"/>
              </a:ext>
            </a:extLst>
          </p:cNvPr>
          <p:cNvSpPr>
            <a:spLocks noGrp="1"/>
          </p:cNvSpPr>
          <p:nvPr>
            <p:ph type="title"/>
          </p:nvPr>
        </p:nvSpPr>
        <p:spPr/>
        <p:txBody>
          <a:bodyPr>
            <a:normAutofit fontScale="90000"/>
          </a:bodyPr>
          <a:lstStyle/>
          <a:p>
            <a:br>
              <a:rPr lang="en-US" dirty="0"/>
            </a:br>
            <a:br>
              <a:rPr lang="en-US" dirty="0"/>
            </a:br>
            <a:br>
              <a:rPr lang="en-US" dirty="0"/>
            </a:br>
            <a:endParaRPr lang="en-US" dirty="0"/>
          </a:p>
        </p:txBody>
      </p:sp>
      <p:sp>
        <p:nvSpPr>
          <p:cNvPr id="20" name="object 6">
            <a:extLst>
              <a:ext uri="{FF2B5EF4-FFF2-40B4-BE49-F238E27FC236}">
                <a16:creationId xmlns:a16="http://schemas.microsoft.com/office/drawing/2014/main" id="{4DC67418-6BF9-4BCA-9392-6740740E6597}"/>
              </a:ext>
            </a:extLst>
          </p:cNvPr>
          <p:cNvSpPr txBox="1">
            <a:spLocks/>
          </p:cNvSpPr>
          <p:nvPr/>
        </p:nvSpPr>
        <p:spPr>
          <a:xfrm>
            <a:off x="517236" y="170391"/>
            <a:ext cx="11157527" cy="563330"/>
          </a:xfrm>
          <a:prstGeom prst="rect">
            <a:avLst/>
          </a:prstGeom>
        </p:spPr>
        <p:txBody>
          <a:bodyPr vert="horz" wrap="square" lIns="0" tIns="9242" rIns="0" bIns="0" rtlCol="0">
            <a:spAutoFit/>
          </a:bodyPr>
          <a:lstStyle>
            <a:lvl1pPr>
              <a:defRPr sz="7000" b="0" i="0">
                <a:solidFill>
                  <a:srgbClr val="009BD8"/>
                </a:solidFill>
                <a:latin typeface="HBKU" charset="0"/>
                <a:ea typeface="HBKU" charset="0"/>
                <a:cs typeface="HBKU" charset="0"/>
              </a:defRPr>
            </a:lvl1pPr>
          </a:lstStyle>
          <a:p>
            <a:pPr marL="7701" defTabSz="554492">
              <a:spcBef>
                <a:spcPts val="73"/>
              </a:spcBef>
            </a:pPr>
            <a:r>
              <a:rPr lang="en-US" sz="3600"/>
              <a:t>NCSRL Infrastructure</a:t>
            </a:r>
            <a:endParaRPr lang="en-US" sz="3600" kern="0" spc="-27" dirty="0">
              <a:latin typeface="Calibri" charset="0"/>
              <a:ea typeface="Calibri" charset="0"/>
              <a:cs typeface="Calibri" charset="0"/>
            </a:endParaRPr>
          </a:p>
        </p:txBody>
      </p:sp>
      <p:pic>
        <p:nvPicPr>
          <p:cNvPr id="15" name="Picture 14">
            <a:extLst>
              <a:ext uri="{FF2B5EF4-FFF2-40B4-BE49-F238E27FC236}">
                <a16:creationId xmlns:a16="http://schemas.microsoft.com/office/drawing/2014/main" id="{48296080-2DED-404C-B6AC-B0B426E78593}"/>
              </a:ext>
            </a:extLst>
          </p:cNvPr>
          <p:cNvPicPr>
            <a:picLocks noChangeAspect="1"/>
          </p:cNvPicPr>
          <p:nvPr/>
        </p:nvPicPr>
        <p:blipFill>
          <a:blip r:embed="rId7"/>
          <a:stretch>
            <a:fillRect/>
          </a:stretch>
        </p:blipFill>
        <p:spPr>
          <a:xfrm>
            <a:off x="6477713" y="3748547"/>
            <a:ext cx="5353939" cy="2661140"/>
          </a:xfrm>
          <a:prstGeom prst="rect">
            <a:avLst/>
          </a:prstGeom>
        </p:spPr>
      </p:pic>
      <p:pic>
        <p:nvPicPr>
          <p:cNvPr id="21" name="Picture 20">
            <a:extLst>
              <a:ext uri="{FF2B5EF4-FFF2-40B4-BE49-F238E27FC236}">
                <a16:creationId xmlns:a16="http://schemas.microsoft.com/office/drawing/2014/main" id="{632EAB0F-DC15-422B-8AAE-60A344650C51}"/>
              </a:ext>
            </a:extLst>
          </p:cNvPr>
          <p:cNvPicPr>
            <a:picLocks noChangeAspect="1"/>
          </p:cNvPicPr>
          <p:nvPr/>
        </p:nvPicPr>
        <p:blipFill>
          <a:blip r:embed="rId8"/>
          <a:stretch>
            <a:fillRect/>
          </a:stretch>
        </p:blipFill>
        <p:spPr>
          <a:xfrm>
            <a:off x="6606545" y="3653589"/>
            <a:ext cx="5111558" cy="2855567"/>
          </a:xfrm>
          <a:prstGeom prst="rect">
            <a:avLst/>
          </a:prstGeom>
        </p:spPr>
      </p:pic>
      <p:pic>
        <p:nvPicPr>
          <p:cNvPr id="16" name="Picture 15">
            <a:extLst>
              <a:ext uri="{FF2B5EF4-FFF2-40B4-BE49-F238E27FC236}">
                <a16:creationId xmlns:a16="http://schemas.microsoft.com/office/drawing/2014/main" id="{3D24919D-6B64-4388-8DE0-2E38357B50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34852" y="254151"/>
            <a:ext cx="1591148" cy="521179"/>
          </a:xfrm>
          <a:prstGeom prst="rect">
            <a:avLst/>
          </a:prstGeom>
        </p:spPr>
      </p:pic>
    </p:spTree>
    <p:extLst>
      <p:ext uri="{BB962C8B-B14F-4D97-AF65-F5344CB8AC3E}">
        <p14:creationId xmlns:p14="http://schemas.microsoft.com/office/powerpoint/2010/main" val="2373874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p:cNvSpPr txBox="1">
            <a:spLocks/>
          </p:cNvSpPr>
          <p:nvPr/>
        </p:nvSpPr>
        <p:spPr>
          <a:xfrm>
            <a:off x="437196" y="325651"/>
            <a:ext cx="11157527" cy="686441"/>
          </a:xfrm>
          <a:prstGeom prst="rect">
            <a:avLst/>
          </a:prstGeom>
        </p:spPr>
        <p:txBody>
          <a:bodyPr vert="horz" wrap="square" lIns="0" tIns="9242" rIns="0" bIns="0" rtlCol="0">
            <a:spAutoFit/>
          </a:bodyPr>
          <a:lstStyle>
            <a:lvl1pPr>
              <a:defRPr sz="7000" b="0" i="0">
                <a:solidFill>
                  <a:srgbClr val="009BD8"/>
                </a:solidFill>
                <a:latin typeface="HBKU" charset="0"/>
                <a:ea typeface="HBKU" charset="0"/>
                <a:cs typeface="HBKU" charset="0"/>
              </a:defRPr>
            </a:lvl1pPr>
          </a:lstStyle>
          <a:p>
            <a:pPr marL="7701" defTabSz="554492">
              <a:spcBef>
                <a:spcPts val="73"/>
              </a:spcBef>
            </a:pPr>
            <a:r>
              <a:rPr lang="en-US" sz="4400" dirty="0"/>
              <a:t>NCSRL Enterprise Security </a:t>
            </a:r>
            <a:endParaRPr lang="en-US" sz="4245" kern="0" spc="-27" dirty="0">
              <a:latin typeface="Calibri" charset="0"/>
              <a:ea typeface="Calibri" charset="0"/>
              <a:cs typeface="Calibri" charset="0"/>
            </a:endParaRPr>
          </a:p>
        </p:txBody>
      </p:sp>
      <p:sp>
        <p:nvSpPr>
          <p:cNvPr id="4" name="object 7"/>
          <p:cNvSpPr txBox="1"/>
          <p:nvPr/>
        </p:nvSpPr>
        <p:spPr>
          <a:xfrm>
            <a:off x="437196" y="1317521"/>
            <a:ext cx="11452614" cy="4622369"/>
          </a:xfrm>
          <a:prstGeom prst="rect">
            <a:avLst/>
          </a:prstGeom>
        </p:spPr>
        <p:txBody>
          <a:bodyPr vert="horz" wrap="square" lIns="0" tIns="7316" rIns="0" bIns="0" rtlCol="0">
            <a:spAutoFit/>
          </a:bodyPr>
          <a:lstStyle/>
          <a:p>
            <a:pPr marL="464901" indent="-457200" defTabSz="554492">
              <a:lnSpc>
                <a:spcPct val="150000"/>
              </a:lnSpc>
              <a:buFont typeface="Wingdings" panose="05000000000000000000" pitchFamily="2" charset="2"/>
              <a:buChar char="Ø"/>
            </a:pPr>
            <a:r>
              <a:rPr lang="en-US" sz="2800" spc="-21" dirty="0">
                <a:solidFill>
                  <a:srgbClr val="1F1557"/>
                </a:solidFill>
                <a:latin typeface="Calibri" charset="0"/>
                <a:ea typeface="Calibri" charset="0"/>
                <a:cs typeface="Calibri" charset="0"/>
              </a:rPr>
              <a:t>Early </a:t>
            </a:r>
            <a:r>
              <a:rPr lang="en-US" sz="3200" spc="-21" dirty="0">
                <a:solidFill>
                  <a:srgbClr val="1F1557"/>
                </a:solidFill>
                <a:latin typeface="Calibri" charset="0"/>
                <a:ea typeface="Calibri" charset="0"/>
                <a:cs typeface="Calibri" charset="0"/>
              </a:rPr>
              <a:t>detection</a:t>
            </a:r>
            <a:r>
              <a:rPr lang="en-US" sz="2800" spc="-21" dirty="0">
                <a:solidFill>
                  <a:srgbClr val="1F1557"/>
                </a:solidFill>
                <a:latin typeface="Calibri" charset="0"/>
                <a:ea typeface="Calibri" charset="0"/>
                <a:cs typeface="Calibri" charset="0"/>
              </a:rPr>
              <a:t> and prediction of enterprise threats like malicious domains</a:t>
            </a:r>
          </a:p>
          <a:p>
            <a:pPr marL="464901" indent="-457200" defTabSz="554492">
              <a:lnSpc>
                <a:spcPct val="150000"/>
              </a:lnSpc>
              <a:buFont typeface="Wingdings" panose="05000000000000000000" pitchFamily="2" charset="2"/>
              <a:buChar char="Ø"/>
            </a:pPr>
            <a:r>
              <a:rPr lang="en-US" sz="2800" spc="-21" dirty="0">
                <a:solidFill>
                  <a:srgbClr val="1F1557"/>
                </a:solidFill>
                <a:latin typeface="Calibri" charset="0"/>
                <a:ea typeface="Calibri" charset="0"/>
                <a:cs typeface="Calibri" charset="0"/>
              </a:rPr>
              <a:t>Closely work with MOI to identify problems and validate solutions</a:t>
            </a:r>
          </a:p>
          <a:p>
            <a:pPr marL="464901" indent="-457200" defTabSz="554492">
              <a:lnSpc>
                <a:spcPct val="150000"/>
              </a:lnSpc>
              <a:buFont typeface="Wingdings" panose="05000000000000000000" pitchFamily="2" charset="2"/>
              <a:buChar char="Ø"/>
            </a:pPr>
            <a:r>
              <a:rPr lang="en-US" sz="2800" spc="-21" dirty="0">
                <a:solidFill>
                  <a:srgbClr val="1F1557"/>
                </a:solidFill>
                <a:latin typeface="Calibri" charset="0"/>
                <a:ea typeface="Calibri" charset="0"/>
                <a:cs typeface="Calibri" charset="0"/>
              </a:rPr>
              <a:t>Key deliverables</a:t>
            </a:r>
          </a:p>
          <a:p>
            <a:pPr marL="627856" lvl="1" indent="-342900" defTabSz="554492">
              <a:lnSpc>
                <a:spcPct val="150000"/>
              </a:lnSpc>
              <a:buFont typeface="Wingdings" panose="05000000000000000000" pitchFamily="2" charset="2"/>
              <a:buChar char="§"/>
            </a:pPr>
            <a:r>
              <a:rPr lang="en-US" sz="2000" dirty="0">
                <a:solidFill>
                  <a:srgbClr val="1F1557"/>
                </a:solidFill>
                <a:latin typeface="Calibri" charset="0"/>
                <a:ea typeface="Calibri" charset="0"/>
                <a:cs typeface="Calibri" charset="0"/>
              </a:rPr>
              <a:t>Daily intelligence list of suspicious domains/URLs/IPs</a:t>
            </a:r>
          </a:p>
          <a:p>
            <a:pPr marL="627856" lvl="1" indent="-342900" defTabSz="554492">
              <a:lnSpc>
                <a:spcPct val="150000"/>
              </a:lnSpc>
              <a:buFont typeface="Wingdings" panose="05000000000000000000" pitchFamily="2" charset="2"/>
              <a:buChar char="§"/>
            </a:pPr>
            <a:r>
              <a:rPr lang="en-US" sz="2000" dirty="0">
                <a:solidFill>
                  <a:srgbClr val="1F1557"/>
                </a:solidFill>
                <a:latin typeface="Calibri" charset="0"/>
                <a:ea typeface="Calibri" charset="0"/>
                <a:cs typeface="Calibri" charset="0"/>
              </a:rPr>
              <a:t>Compromised assets (e.g., infected with malware, bots, VPN, </a:t>
            </a:r>
            <a:r>
              <a:rPr lang="en-US" sz="2000" dirty="0" err="1">
                <a:solidFill>
                  <a:srgbClr val="1F1557"/>
                </a:solidFill>
                <a:latin typeface="Calibri" charset="0"/>
                <a:ea typeface="Calibri" charset="0"/>
                <a:cs typeface="Calibri" charset="0"/>
              </a:rPr>
              <a:t>ToR</a:t>
            </a:r>
            <a:r>
              <a:rPr lang="en-US" sz="2000" dirty="0">
                <a:solidFill>
                  <a:srgbClr val="1F1557"/>
                </a:solidFill>
                <a:latin typeface="Calibri" charset="0"/>
                <a:ea typeface="Calibri" charset="0"/>
                <a:cs typeface="Calibri" charset="0"/>
              </a:rPr>
              <a:t>, </a:t>
            </a:r>
            <a:r>
              <a:rPr lang="en-US" sz="2000" dirty="0" err="1">
                <a:solidFill>
                  <a:srgbClr val="1F1557"/>
                </a:solidFill>
                <a:latin typeface="Calibri" charset="0"/>
                <a:ea typeface="Calibri" charset="0"/>
                <a:cs typeface="Calibri" charset="0"/>
              </a:rPr>
              <a:t>fetc</a:t>
            </a:r>
            <a:r>
              <a:rPr lang="en-US" sz="2000" dirty="0">
                <a:solidFill>
                  <a:srgbClr val="1F1557"/>
                </a:solidFill>
                <a:latin typeface="Calibri" charset="0"/>
                <a:ea typeface="Calibri" charset="0"/>
                <a:cs typeface="Calibri" charset="0"/>
              </a:rPr>
              <a:t>.)</a:t>
            </a:r>
          </a:p>
          <a:p>
            <a:pPr marL="627856" lvl="1" indent="-342900" defTabSz="554492">
              <a:lnSpc>
                <a:spcPct val="150000"/>
              </a:lnSpc>
              <a:buFont typeface="Wingdings" panose="05000000000000000000" pitchFamily="2" charset="2"/>
              <a:buChar char="§"/>
            </a:pPr>
            <a:r>
              <a:rPr lang="en-US" sz="2000" dirty="0">
                <a:solidFill>
                  <a:srgbClr val="1F1557"/>
                </a:solidFill>
                <a:latin typeface="Calibri" charset="0"/>
                <a:ea typeface="Calibri" charset="0"/>
                <a:cs typeface="Calibri" charset="0"/>
              </a:rPr>
              <a:t>Suspicious user activities (SIJIL)</a:t>
            </a:r>
          </a:p>
          <a:p>
            <a:pPr marL="627856" lvl="1" indent="-342900" defTabSz="554492">
              <a:lnSpc>
                <a:spcPct val="150000"/>
              </a:lnSpc>
              <a:buFont typeface="Wingdings" panose="05000000000000000000" pitchFamily="2" charset="2"/>
              <a:buChar char="§"/>
            </a:pPr>
            <a:r>
              <a:rPr lang="en-US" sz="2000" dirty="0">
                <a:solidFill>
                  <a:srgbClr val="1F1557"/>
                </a:solidFill>
                <a:latin typeface="Calibri" charset="0"/>
                <a:ea typeface="Calibri" charset="0"/>
                <a:cs typeface="Calibri" charset="0"/>
              </a:rPr>
              <a:t>Content-agnostic detection of unwanted emails </a:t>
            </a:r>
          </a:p>
          <a:p>
            <a:pPr marL="627856" lvl="1" indent="-342900" defTabSz="554492">
              <a:lnSpc>
                <a:spcPct val="150000"/>
              </a:lnSpc>
              <a:buFont typeface="Wingdings" panose="05000000000000000000" pitchFamily="2" charset="2"/>
              <a:buChar char="§"/>
            </a:pPr>
            <a:r>
              <a:rPr lang="en-US" sz="2000" dirty="0">
                <a:solidFill>
                  <a:srgbClr val="1F1557"/>
                </a:solidFill>
                <a:latin typeface="Calibri" charset="0"/>
                <a:ea typeface="Calibri" charset="0"/>
                <a:cs typeface="Calibri" charset="0"/>
              </a:rPr>
              <a:t>Training workshops (Cyber Range)</a:t>
            </a:r>
          </a:p>
          <a:p>
            <a:pPr marL="284956" lvl="1" defTabSz="554492">
              <a:lnSpc>
                <a:spcPts val="2319"/>
              </a:lnSpc>
            </a:pPr>
            <a:endParaRPr lang="en-US" sz="1600" dirty="0">
              <a:solidFill>
                <a:srgbClr val="1F1557"/>
              </a:solidFill>
              <a:latin typeface="Calibri" charset="0"/>
              <a:cs typeface="Calibri" charset="0"/>
            </a:endParaRPr>
          </a:p>
        </p:txBody>
      </p:sp>
      <p:pic>
        <p:nvPicPr>
          <p:cNvPr id="5" name="Picture 4">
            <a:extLst>
              <a:ext uri="{FF2B5EF4-FFF2-40B4-BE49-F238E27FC236}">
                <a16:creationId xmlns:a16="http://schemas.microsoft.com/office/drawing/2014/main" id="{D73EF15A-601E-460E-9936-FC1FD68A646F}"/>
              </a:ext>
            </a:extLst>
          </p:cNvPr>
          <p:cNvPicPr>
            <a:picLocks noChangeAspect="1"/>
          </p:cNvPicPr>
          <p:nvPr/>
        </p:nvPicPr>
        <p:blipFill>
          <a:blip r:embed="rId3"/>
          <a:stretch>
            <a:fillRect/>
          </a:stretch>
        </p:blipFill>
        <p:spPr>
          <a:xfrm>
            <a:off x="8629304" y="2811202"/>
            <a:ext cx="2733717" cy="1299822"/>
          </a:xfrm>
          <a:prstGeom prst="rect">
            <a:avLst/>
          </a:prstGeom>
        </p:spPr>
      </p:pic>
      <p:pic>
        <p:nvPicPr>
          <p:cNvPr id="6" name="Picture 5">
            <a:extLst>
              <a:ext uri="{FF2B5EF4-FFF2-40B4-BE49-F238E27FC236}">
                <a16:creationId xmlns:a16="http://schemas.microsoft.com/office/drawing/2014/main" id="{13718652-7DAD-454D-8BA6-92A4A56E1C2C}"/>
              </a:ext>
            </a:extLst>
          </p:cNvPr>
          <p:cNvPicPr>
            <a:picLocks noChangeAspect="1"/>
          </p:cNvPicPr>
          <p:nvPr/>
        </p:nvPicPr>
        <p:blipFill>
          <a:blip r:embed="rId4"/>
          <a:stretch>
            <a:fillRect/>
          </a:stretch>
        </p:blipFill>
        <p:spPr>
          <a:xfrm>
            <a:off x="8629305" y="4126045"/>
            <a:ext cx="2733717" cy="1695061"/>
          </a:xfrm>
          <a:prstGeom prst="rect">
            <a:avLst/>
          </a:prstGeom>
        </p:spPr>
      </p:pic>
      <p:pic>
        <p:nvPicPr>
          <p:cNvPr id="7" name="Picture 6">
            <a:extLst>
              <a:ext uri="{FF2B5EF4-FFF2-40B4-BE49-F238E27FC236}">
                <a16:creationId xmlns:a16="http://schemas.microsoft.com/office/drawing/2014/main" id="{5BDECD9D-6034-4958-B624-C7C767883E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0302" y="397585"/>
            <a:ext cx="1591148" cy="521179"/>
          </a:xfrm>
          <a:prstGeom prst="rect">
            <a:avLst/>
          </a:prstGeom>
        </p:spPr>
      </p:pic>
    </p:spTree>
    <p:extLst>
      <p:ext uri="{BB962C8B-B14F-4D97-AF65-F5344CB8AC3E}">
        <p14:creationId xmlns:p14="http://schemas.microsoft.com/office/powerpoint/2010/main" val="2137786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p:cNvSpPr txBox="1">
            <a:spLocks/>
          </p:cNvSpPr>
          <p:nvPr/>
        </p:nvSpPr>
        <p:spPr>
          <a:xfrm>
            <a:off x="437196" y="325651"/>
            <a:ext cx="11157527" cy="662588"/>
          </a:xfrm>
          <a:prstGeom prst="rect">
            <a:avLst/>
          </a:prstGeom>
        </p:spPr>
        <p:txBody>
          <a:bodyPr vert="horz" wrap="square" lIns="0" tIns="9242" rIns="0" bIns="0" rtlCol="0">
            <a:spAutoFit/>
          </a:bodyPr>
          <a:lstStyle>
            <a:lvl1pPr>
              <a:defRPr sz="7000" b="0" i="0">
                <a:solidFill>
                  <a:srgbClr val="009BD8"/>
                </a:solidFill>
                <a:latin typeface="HBKU" charset="0"/>
                <a:ea typeface="HBKU" charset="0"/>
                <a:cs typeface="HBKU" charset="0"/>
              </a:defRPr>
            </a:lvl1pPr>
          </a:lstStyle>
          <a:p>
            <a:pPr marL="7701">
              <a:spcBef>
                <a:spcPts val="73"/>
              </a:spcBef>
            </a:pPr>
            <a:r>
              <a:rPr lang="en-US" sz="4245" dirty="0"/>
              <a:t>NCSRL Cyber Security Intelligence</a:t>
            </a:r>
            <a:endParaRPr lang="en-US" sz="4245" kern="0" spc="-27" dirty="0">
              <a:latin typeface="Calibri" charset="0"/>
              <a:ea typeface="Calibri" charset="0"/>
              <a:cs typeface="Calibri" charset="0"/>
            </a:endParaRPr>
          </a:p>
        </p:txBody>
      </p:sp>
      <p:sp>
        <p:nvSpPr>
          <p:cNvPr id="4" name="object 7"/>
          <p:cNvSpPr txBox="1"/>
          <p:nvPr/>
        </p:nvSpPr>
        <p:spPr>
          <a:xfrm>
            <a:off x="437196" y="1482317"/>
            <a:ext cx="11573396" cy="5303902"/>
          </a:xfrm>
          <a:prstGeom prst="rect">
            <a:avLst/>
          </a:prstGeom>
        </p:spPr>
        <p:txBody>
          <a:bodyPr vert="horz" wrap="square" lIns="0" tIns="7316" rIns="0" bIns="0" rtlCol="0">
            <a:spAutoFit/>
          </a:bodyPr>
          <a:lstStyle/>
          <a:p>
            <a:pPr marL="464901" marR="3081" indent="-457200">
              <a:lnSpc>
                <a:spcPts val="2319"/>
              </a:lnSpc>
              <a:spcBef>
                <a:spcPts val="58"/>
              </a:spcBef>
              <a:buFont typeface="Wingdings" panose="05000000000000000000" pitchFamily="2" charset="2"/>
              <a:buChar char="Ø"/>
            </a:pPr>
            <a:r>
              <a:rPr lang="en-US" sz="2668" spc="-21" dirty="0">
                <a:latin typeface="Calibri" charset="0"/>
                <a:cs typeface="Calibri" charset="0"/>
              </a:rPr>
              <a:t>Four patents about malicious domain detection licensed to Bfore.net</a:t>
            </a:r>
          </a:p>
          <a:p>
            <a:pPr marL="284957" marR="3081" indent="-277256">
              <a:lnSpc>
                <a:spcPts val="2319"/>
              </a:lnSpc>
              <a:spcBef>
                <a:spcPts val="58"/>
              </a:spcBef>
              <a:buBlip>
                <a:blip r:embed="rId3"/>
              </a:buBlip>
            </a:pPr>
            <a:endParaRPr lang="en-US" sz="2668" spc="-21" dirty="0">
              <a:latin typeface="Calibri" charset="0"/>
              <a:cs typeface="Calibri" charset="0"/>
            </a:endParaRPr>
          </a:p>
          <a:p>
            <a:pPr marL="631505" marR="3081" lvl="1" indent="-346558">
              <a:lnSpc>
                <a:spcPts val="2319"/>
              </a:lnSpc>
              <a:spcBef>
                <a:spcPts val="58"/>
              </a:spcBef>
              <a:buFont typeface="Wingdings" panose="05000000000000000000" pitchFamily="2" charset="2"/>
              <a:buChar char="§"/>
            </a:pPr>
            <a:r>
              <a:rPr lang="en-US" sz="2183" spc="-21" dirty="0">
                <a:latin typeface="Calibri" charset="0"/>
                <a:cs typeface="Calibri" charset="0"/>
              </a:rPr>
              <a:t>Early detection and prediction of Malicious domains/URLs (</a:t>
            </a:r>
            <a:r>
              <a:rPr lang="en-US" sz="2183" spc="-21" dirty="0">
                <a:latin typeface="Calibri" charset="0"/>
                <a:cs typeface="Calibri" charset="0"/>
                <a:hlinkClick r:id="rId4">
                  <a:extLst>
                    <a:ext uri="{A12FA001-AC4F-418D-AE19-62706E023703}">
                      <ahyp:hlinkClr xmlns:ahyp="http://schemas.microsoft.com/office/drawing/2018/hyperlinkcolor" val="tx"/>
                    </a:ext>
                  </a:extLst>
                </a:hlinkClick>
              </a:rPr>
              <a:t>MADA</a:t>
            </a:r>
            <a:r>
              <a:rPr lang="en-US" sz="2183" spc="-21" dirty="0">
                <a:latin typeface="Calibri" charset="0"/>
                <a:cs typeface="Calibri" charset="0"/>
              </a:rPr>
              <a:t>)(</a:t>
            </a:r>
            <a:r>
              <a:rPr lang="en-US" sz="2183" spc="-21" dirty="0">
                <a:latin typeface="Calibri" charset="0"/>
                <a:cs typeface="Calibri" charset="0"/>
                <a:hlinkClick r:id="rId5">
                  <a:extLst>
                    <a:ext uri="{A12FA001-AC4F-418D-AE19-62706E023703}">
                      <ahyp:hlinkClr xmlns:ahyp="http://schemas.microsoft.com/office/drawing/2018/hyperlinkcolor" val="tx"/>
                    </a:ext>
                  </a:extLst>
                </a:hlinkClick>
              </a:rPr>
              <a:t>COVID-19</a:t>
            </a:r>
            <a:r>
              <a:rPr lang="en-US" sz="2183" spc="-21" dirty="0">
                <a:latin typeface="Calibri" charset="0"/>
                <a:cs typeface="Calibri" charset="0"/>
              </a:rPr>
              <a:t>)</a:t>
            </a:r>
          </a:p>
          <a:p>
            <a:pPr marL="631505" marR="3081" lvl="1" indent="-346558">
              <a:lnSpc>
                <a:spcPts val="2319"/>
              </a:lnSpc>
              <a:spcBef>
                <a:spcPts val="58"/>
              </a:spcBef>
              <a:buFont typeface="Wingdings" panose="05000000000000000000" pitchFamily="2" charset="2"/>
              <a:buChar char="§"/>
            </a:pPr>
            <a:endParaRPr lang="en-US" sz="2183" spc="-21" dirty="0">
              <a:latin typeface="Calibri" charset="0"/>
              <a:cs typeface="Calibri" charset="0"/>
            </a:endParaRPr>
          </a:p>
          <a:p>
            <a:pPr marL="631505" marR="3081" lvl="1" indent="-346558">
              <a:lnSpc>
                <a:spcPts val="2319"/>
              </a:lnSpc>
              <a:spcBef>
                <a:spcPts val="58"/>
              </a:spcBef>
              <a:buFont typeface="Wingdings" panose="05000000000000000000" pitchFamily="2" charset="2"/>
              <a:buChar char="§"/>
            </a:pPr>
            <a:r>
              <a:rPr lang="en-US" sz="2183" spc="-21" dirty="0">
                <a:latin typeface="Calibri" charset="0"/>
                <a:cs typeface="Calibri" charset="0"/>
              </a:rPr>
              <a:t>Malicious domain classification for optimal takedown strategies</a:t>
            </a:r>
          </a:p>
          <a:p>
            <a:pPr marL="631505" marR="3081" lvl="1" indent="-346558">
              <a:lnSpc>
                <a:spcPts val="2319"/>
              </a:lnSpc>
              <a:spcBef>
                <a:spcPts val="58"/>
              </a:spcBef>
              <a:buFont typeface="Wingdings" panose="05000000000000000000" pitchFamily="2" charset="2"/>
              <a:buChar char="§"/>
            </a:pPr>
            <a:endParaRPr lang="en-US" sz="2183" spc="-21" dirty="0">
              <a:latin typeface="Calibri" charset="0"/>
              <a:cs typeface="Calibri" charset="0"/>
            </a:endParaRPr>
          </a:p>
          <a:p>
            <a:pPr marL="631505" marR="3081" lvl="1" indent="-346558">
              <a:lnSpc>
                <a:spcPts val="2319"/>
              </a:lnSpc>
              <a:spcBef>
                <a:spcPts val="58"/>
              </a:spcBef>
              <a:buFont typeface="Wingdings" panose="05000000000000000000" pitchFamily="2" charset="2"/>
              <a:buChar char="§"/>
            </a:pPr>
            <a:r>
              <a:rPr lang="en-US" sz="2183" spc="-21" dirty="0">
                <a:latin typeface="Calibri" charset="0"/>
                <a:cs typeface="Calibri" charset="0"/>
              </a:rPr>
              <a:t>Early detection of brand squatting domains</a:t>
            </a:r>
          </a:p>
          <a:p>
            <a:pPr marL="284957" marR="3081" indent="-277256">
              <a:lnSpc>
                <a:spcPts val="2319"/>
              </a:lnSpc>
              <a:spcBef>
                <a:spcPts val="58"/>
              </a:spcBef>
              <a:buBlip>
                <a:blip r:embed="rId3"/>
              </a:buBlip>
            </a:pPr>
            <a:endParaRPr lang="en-US" sz="2668" spc="-21" dirty="0">
              <a:latin typeface="Calibri" charset="0"/>
              <a:cs typeface="Calibri" charset="0"/>
            </a:endParaRPr>
          </a:p>
          <a:p>
            <a:pPr marL="464901" marR="3081" indent="-457200">
              <a:lnSpc>
                <a:spcPts val="2319"/>
              </a:lnSpc>
              <a:spcBef>
                <a:spcPts val="58"/>
              </a:spcBef>
              <a:buFont typeface="Wingdings" panose="05000000000000000000" pitchFamily="2" charset="2"/>
              <a:buChar char="Ø"/>
            </a:pPr>
            <a:r>
              <a:rPr lang="en-US" sz="2668" spc="-21" dirty="0">
                <a:latin typeface="Calibri" charset="0"/>
                <a:cs typeface="Calibri" charset="0"/>
              </a:rPr>
              <a:t>Other selected QCRI technologies</a:t>
            </a:r>
          </a:p>
          <a:p>
            <a:pPr marL="464901" marR="3081" indent="-457200">
              <a:lnSpc>
                <a:spcPts val="2319"/>
              </a:lnSpc>
              <a:spcBef>
                <a:spcPts val="58"/>
              </a:spcBef>
              <a:buFont typeface="Wingdings" panose="05000000000000000000" pitchFamily="2" charset="2"/>
              <a:buChar char="Ø"/>
            </a:pPr>
            <a:endParaRPr lang="en-US" sz="2668" spc="-21" dirty="0">
              <a:latin typeface="Calibri" charset="0"/>
              <a:cs typeface="Calibri" charset="0"/>
            </a:endParaRPr>
          </a:p>
          <a:p>
            <a:pPr marL="631505" marR="3081" lvl="1" indent="-346558">
              <a:lnSpc>
                <a:spcPts val="2319"/>
              </a:lnSpc>
              <a:spcBef>
                <a:spcPts val="58"/>
              </a:spcBef>
              <a:buFont typeface="Wingdings" panose="05000000000000000000" pitchFamily="2" charset="2"/>
              <a:buChar char="§"/>
            </a:pPr>
            <a:r>
              <a:rPr lang="en-US" sz="2183" spc="-21" dirty="0">
                <a:latin typeface="Calibri" charset="0"/>
                <a:cs typeface="Calibri" charset="0"/>
              </a:rPr>
              <a:t>Nationwide scanning of public interfacing services (</a:t>
            </a:r>
            <a:r>
              <a:rPr lang="en-US" sz="2183" spc="-21" dirty="0">
                <a:latin typeface="Calibri" charset="0"/>
                <a:cs typeface="Calibri" charset="0"/>
                <a:hlinkClick r:id="rId6">
                  <a:extLst>
                    <a:ext uri="{A12FA001-AC4F-418D-AE19-62706E023703}">
                      <ahyp:hlinkClr xmlns:ahyp="http://schemas.microsoft.com/office/drawing/2018/hyperlinkcolor" val="tx"/>
                    </a:ext>
                  </a:extLst>
                </a:hlinkClick>
              </a:rPr>
              <a:t>Hemaya-IP</a:t>
            </a:r>
            <a:r>
              <a:rPr lang="en-US" sz="2183" spc="-21" dirty="0">
                <a:latin typeface="Calibri" charset="0"/>
                <a:cs typeface="Calibri" charset="0"/>
              </a:rPr>
              <a:t>)</a:t>
            </a:r>
          </a:p>
          <a:p>
            <a:pPr marL="631505" marR="3081" lvl="1" indent="-346558">
              <a:lnSpc>
                <a:spcPts val="2319"/>
              </a:lnSpc>
              <a:spcBef>
                <a:spcPts val="58"/>
              </a:spcBef>
              <a:buFont typeface="Wingdings" panose="05000000000000000000" pitchFamily="2" charset="2"/>
              <a:buChar char="§"/>
            </a:pPr>
            <a:endParaRPr lang="en-US" sz="2183" spc="-21" dirty="0">
              <a:latin typeface="Calibri" charset="0"/>
              <a:cs typeface="Calibri" charset="0"/>
            </a:endParaRPr>
          </a:p>
          <a:p>
            <a:pPr marL="631505" marR="3081" lvl="1" indent="-346558">
              <a:lnSpc>
                <a:spcPts val="2319"/>
              </a:lnSpc>
              <a:spcBef>
                <a:spcPts val="58"/>
              </a:spcBef>
              <a:buFont typeface="Wingdings" panose="05000000000000000000" pitchFamily="2" charset="2"/>
              <a:buChar char="§"/>
            </a:pPr>
            <a:r>
              <a:rPr lang="en-US" sz="2183" spc="-21" dirty="0">
                <a:latin typeface="Calibri" charset="0"/>
                <a:cs typeface="Calibri" charset="0"/>
              </a:rPr>
              <a:t>Cryptocurrency e-crime analytics (</a:t>
            </a:r>
            <a:r>
              <a:rPr lang="en-US" sz="2183" spc="-21" dirty="0">
                <a:latin typeface="Calibri" charset="0"/>
                <a:cs typeface="Calibri" charset="0"/>
                <a:hlinkClick r:id="rId7">
                  <a:extLst>
                    <a:ext uri="{A12FA001-AC4F-418D-AE19-62706E023703}">
                      <ahyp:hlinkClr xmlns:ahyp="http://schemas.microsoft.com/office/drawing/2018/hyperlinkcolor" val="tx"/>
                    </a:ext>
                  </a:extLst>
                </a:hlinkClick>
              </a:rPr>
              <a:t>TOSHI</a:t>
            </a:r>
            <a:r>
              <a:rPr lang="en-US" sz="2183" spc="-21" dirty="0">
                <a:latin typeface="Calibri" charset="0"/>
                <a:cs typeface="Calibri" charset="0"/>
              </a:rPr>
              <a:t>)</a:t>
            </a:r>
          </a:p>
          <a:p>
            <a:pPr marL="631505" marR="3081" lvl="1" indent="-346558">
              <a:lnSpc>
                <a:spcPts val="2319"/>
              </a:lnSpc>
              <a:spcBef>
                <a:spcPts val="58"/>
              </a:spcBef>
              <a:buFont typeface="Wingdings" panose="05000000000000000000" pitchFamily="2" charset="2"/>
              <a:buChar char="§"/>
            </a:pPr>
            <a:endParaRPr lang="en-US" sz="2183" spc="-21" dirty="0">
              <a:latin typeface="Calibri" charset="0"/>
              <a:cs typeface="Calibri" charset="0"/>
            </a:endParaRPr>
          </a:p>
          <a:p>
            <a:pPr marL="631505" marR="3081" lvl="1" indent="-346558">
              <a:lnSpc>
                <a:spcPts val="2319"/>
              </a:lnSpc>
              <a:spcBef>
                <a:spcPts val="58"/>
              </a:spcBef>
              <a:buFont typeface="Wingdings" panose="05000000000000000000" pitchFamily="2" charset="2"/>
              <a:buChar char="§"/>
            </a:pPr>
            <a:r>
              <a:rPr lang="en-US" sz="2183" spc="-21" dirty="0">
                <a:latin typeface="Calibri" charset="0"/>
                <a:cs typeface="Calibri" charset="0"/>
              </a:rPr>
              <a:t>Media forensics </a:t>
            </a:r>
          </a:p>
          <a:p>
            <a:pPr marL="464901" marR="3081" indent="-457200">
              <a:lnSpc>
                <a:spcPts val="2319"/>
              </a:lnSpc>
              <a:spcBef>
                <a:spcPts val="58"/>
              </a:spcBef>
              <a:spcAft>
                <a:spcPts val="606"/>
              </a:spcAft>
              <a:buFont typeface="Wingdings" panose="05000000000000000000" pitchFamily="2" charset="2"/>
              <a:buChar char="Ø"/>
            </a:pPr>
            <a:endParaRPr lang="en-US" sz="2668" spc="-21" dirty="0">
              <a:latin typeface="Calibri" charset="0"/>
              <a:cs typeface="Calibri" charset="0"/>
            </a:endParaRPr>
          </a:p>
          <a:p>
            <a:pPr marL="284957" marR="3081" indent="-277256">
              <a:lnSpc>
                <a:spcPts val="2319"/>
              </a:lnSpc>
              <a:spcBef>
                <a:spcPts val="58"/>
              </a:spcBef>
              <a:buBlip>
                <a:blip r:embed="rId3"/>
              </a:buBlip>
            </a:pPr>
            <a:endParaRPr lang="en-US" sz="2183" spc="-21" dirty="0">
              <a:latin typeface="Calibri" charset="0"/>
              <a:cs typeface="Calibri" charset="0"/>
            </a:endParaRPr>
          </a:p>
        </p:txBody>
      </p:sp>
      <p:pic>
        <p:nvPicPr>
          <p:cNvPr id="5" name="Picture 4">
            <a:extLst>
              <a:ext uri="{FF2B5EF4-FFF2-40B4-BE49-F238E27FC236}">
                <a16:creationId xmlns:a16="http://schemas.microsoft.com/office/drawing/2014/main" id="{B096853D-77AF-4C87-8D06-F5F6BADD05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70302" y="397585"/>
            <a:ext cx="1591148" cy="521179"/>
          </a:xfrm>
          <a:prstGeom prst="rect">
            <a:avLst/>
          </a:prstGeom>
        </p:spPr>
      </p:pic>
    </p:spTree>
    <p:extLst>
      <p:ext uri="{BB962C8B-B14F-4D97-AF65-F5344CB8AC3E}">
        <p14:creationId xmlns:p14="http://schemas.microsoft.com/office/powerpoint/2010/main" val="680030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p:cNvSpPr txBox="1">
            <a:spLocks/>
          </p:cNvSpPr>
          <p:nvPr/>
        </p:nvSpPr>
        <p:spPr>
          <a:xfrm>
            <a:off x="437196" y="325651"/>
            <a:ext cx="11157527" cy="662588"/>
          </a:xfrm>
          <a:prstGeom prst="rect">
            <a:avLst/>
          </a:prstGeom>
        </p:spPr>
        <p:txBody>
          <a:bodyPr vert="horz" wrap="square" lIns="0" tIns="9242" rIns="0" bIns="0" rtlCol="0">
            <a:spAutoFit/>
          </a:bodyPr>
          <a:lstStyle>
            <a:lvl1pPr>
              <a:defRPr sz="7000" b="0" i="0">
                <a:solidFill>
                  <a:srgbClr val="009BD8"/>
                </a:solidFill>
                <a:latin typeface="HBKU" charset="0"/>
                <a:ea typeface="HBKU" charset="0"/>
                <a:cs typeface="HBKU" charset="0"/>
              </a:defRPr>
            </a:lvl1pPr>
          </a:lstStyle>
          <a:p>
            <a:pPr marL="7701">
              <a:spcBef>
                <a:spcPts val="73"/>
              </a:spcBef>
            </a:pPr>
            <a:r>
              <a:rPr lang="en-US" sz="4245" dirty="0"/>
              <a:t>Decentralized Social Media</a:t>
            </a:r>
            <a:endParaRPr lang="en-US" sz="4245" kern="0" spc="-27" dirty="0">
              <a:latin typeface="Calibri" charset="0"/>
              <a:ea typeface="Calibri" charset="0"/>
              <a:cs typeface="Calibri" charset="0"/>
            </a:endParaRPr>
          </a:p>
        </p:txBody>
      </p:sp>
      <p:sp>
        <p:nvSpPr>
          <p:cNvPr id="4" name="object 7"/>
          <p:cNvSpPr txBox="1"/>
          <p:nvPr/>
        </p:nvSpPr>
        <p:spPr>
          <a:xfrm>
            <a:off x="317122" y="1098238"/>
            <a:ext cx="12124260" cy="4813831"/>
          </a:xfrm>
          <a:prstGeom prst="rect">
            <a:avLst/>
          </a:prstGeom>
        </p:spPr>
        <p:txBody>
          <a:bodyPr vert="horz" wrap="square" lIns="0" tIns="7316" rIns="0" bIns="0" rtlCol="0">
            <a:spAutoFit/>
          </a:bodyPr>
          <a:lstStyle/>
          <a:p>
            <a:pPr marL="464901" marR="3081" indent="-457200">
              <a:spcBef>
                <a:spcPts val="58"/>
              </a:spcBef>
              <a:buFont typeface="Wingdings" panose="05000000000000000000" pitchFamily="2" charset="2"/>
              <a:buChar char="Ø"/>
            </a:pPr>
            <a:r>
              <a:rPr lang="en-US" sz="2800" spc="-21" dirty="0">
                <a:latin typeface="Calibri" charset="0"/>
                <a:cs typeface="Calibri" charset="0"/>
              </a:rPr>
              <a:t>Social Media is highly centralized (data, application, and user ids all in one place)</a:t>
            </a:r>
          </a:p>
          <a:p>
            <a:pPr marL="464901" marR="3081" indent="-457200">
              <a:spcBef>
                <a:spcPts val="58"/>
              </a:spcBef>
              <a:buFont typeface="Wingdings" panose="05000000000000000000" pitchFamily="2" charset="2"/>
              <a:buChar char="Ø"/>
            </a:pPr>
            <a:endParaRPr lang="en-US" sz="2800" spc="-21" dirty="0">
              <a:latin typeface="Calibri" charset="0"/>
              <a:cs typeface="Calibri" charset="0"/>
            </a:endParaRPr>
          </a:p>
          <a:p>
            <a:pPr marL="7701" marR="3081">
              <a:spcBef>
                <a:spcPts val="58"/>
              </a:spcBef>
            </a:pPr>
            <a:endParaRPr lang="en-US" sz="2800" spc="-21" dirty="0">
              <a:latin typeface="Calibri" charset="0"/>
              <a:cs typeface="Calibri" charset="0"/>
            </a:endParaRPr>
          </a:p>
          <a:p>
            <a:pPr marL="464901" marR="3081" indent="-457200">
              <a:spcBef>
                <a:spcPts val="58"/>
              </a:spcBef>
              <a:buFont typeface="Wingdings" panose="05000000000000000000" pitchFamily="2" charset="2"/>
              <a:buChar char="Ø"/>
            </a:pPr>
            <a:endParaRPr lang="en-US" sz="2800" spc="-21" dirty="0">
              <a:latin typeface="Calibri" charset="0"/>
              <a:cs typeface="Calibri" charset="0"/>
            </a:endParaRPr>
          </a:p>
          <a:p>
            <a:pPr marL="464901" marR="3081" indent="-457200">
              <a:spcBef>
                <a:spcPts val="58"/>
              </a:spcBef>
              <a:buFont typeface="Wingdings" panose="05000000000000000000" pitchFamily="2" charset="2"/>
              <a:buChar char="Ø"/>
            </a:pPr>
            <a:endParaRPr lang="en-US" sz="2800" spc="-21" dirty="0">
              <a:latin typeface="Calibri" charset="0"/>
              <a:cs typeface="Calibri" charset="0"/>
            </a:endParaRPr>
          </a:p>
          <a:p>
            <a:pPr marL="464901" marR="3081" indent="-457200">
              <a:spcBef>
                <a:spcPts val="58"/>
              </a:spcBef>
              <a:buFont typeface="Wingdings" panose="05000000000000000000" pitchFamily="2" charset="2"/>
              <a:buChar char="Ø"/>
            </a:pPr>
            <a:endParaRPr lang="en-US" sz="2800" spc="-21" dirty="0">
              <a:latin typeface="Calibri" charset="0"/>
              <a:cs typeface="Calibri" charset="0"/>
            </a:endParaRPr>
          </a:p>
          <a:p>
            <a:pPr marL="464901" marR="3081" indent="-457200">
              <a:spcBef>
                <a:spcPts val="58"/>
              </a:spcBef>
              <a:buFont typeface="Wingdings" panose="05000000000000000000" pitchFamily="2" charset="2"/>
              <a:buChar char="Ø"/>
            </a:pPr>
            <a:endParaRPr lang="en-US" sz="2800" spc="-21" dirty="0">
              <a:latin typeface="Calibri" charset="0"/>
              <a:cs typeface="Calibri" charset="0"/>
            </a:endParaRPr>
          </a:p>
          <a:p>
            <a:pPr marL="464901" marR="3081" indent="-457200">
              <a:spcBef>
                <a:spcPts val="58"/>
              </a:spcBef>
              <a:buFont typeface="Wingdings" panose="05000000000000000000" pitchFamily="2" charset="2"/>
              <a:buChar char="Ø"/>
            </a:pPr>
            <a:r>
              <a:rPr lang="en-US" sz="2800" spc="-21" dirty="0">
                <a:latin typeface="Calibri" charset="0"/>
                <a:cs typeface="Calibri" charset="0"/>
              </a:rPr>
              <a:t>Lock in, no interoperability, no control of data</a:t>
            </a:r>
          </a:p>
          <a:p>
            <a:pPr marL="464901" marR="3081" indent="-457200">
              <a:spcBef>
                <a:spcPts val="58"/>
              </a:spcBef>
              <a:buFont typeface="Wingdings" panose="05000000000000000000" pitchFamily="2" charset="2"/>
              <a:buChar char="Ø"/>
            </a:pPr>
            <a:endParaRPr lang="en-US" sz="2800" spc="-21" dirty="0">
              <a:latin typeface="Calibri" charset="0"/>
              <a:cs typeface="Calibri" charset="0"/>
            </a:endParaRPr>
          </a:p>
          <a:p>
            <a:pPr marL="464901" marR="3081" indent="-457200">
              <a:spcBef>
                <a:spcPts val="58"/>
              </a:spcBef>
              <a:buFont typeface="Wingdings" panose="05000000000000000000" pitchFamily="2" charset="2"/>
              <a:buChar char="Ø"/>
            </a:pPr>
            <a:r>
              <a:rPr lang="en-US" sz="2800" spc="-21" dirty="0">
                <a:latin typeface="Calibri" charset="0"/>
                <a:cs typeface="Calibri" charset="0"/>
              </a:rPr>
              <a:t>Decentralization -&gt; Social Media as Protocols and service providers</a:t>
            </a:r>
          </a:p>
          <a:p>
            <a:pPr marL="922101" marR="3081" lvl="1" indent="-457200">
              <a:spcBef>
                <a:spcPts val="58"/>
              </a:spcBef>
              <a:buFont typeface="Wingdings" panose="05000000000000000000" pitchFamily="2" charset="2"/>
              <a:buChar char="§"/>
            </a:pPr>
            <a:r>
              <a:rPr lang="en-US" sz="2400" spc="-21" dirty="0">
                <a:latin typeface="Calibri" charset="0"/>
                <a:cs typeface="Calibri" charset="0"/>
              </a:rPr>
              <a:t>Example: email – SMTP/IMAP protocols and multiple service providers</a:t>
            </a:r>
          </a:p>
        </p:txBody>
      </p:sp>
      <p:pic>
        <p:nvPicPr>
          <p:cNvPr id="2" name="Picture 1">
            <a:extLst>
              <a:ext uri="{FF2B5EF4-FFF2-40B4-BE49-F238E27FC236}">
                <a16:creationId xmlns:a16="http://schemas.microsoft.com/office/drawing/2014/main" id="{A4FD813E-6F3B-4E6D-A1D3-FA1F03237774}"/>
              </a:ext>
            </a:extLst>
          </p:cNvPr>
          <p:cNvPicPr>
            <a:picLocks noChangeAspect="1"/>
          </p:cNvPicPr>
          <p:nvPr/>
        </p:nvPicPr>
        <p:blipFill>
          <a:blip r:embed="rId3"/>
          <a:stretch>
            <a:fillRect/>
          </a:stretch>
        </p:blipFill>
        <p:spPr>
          <a:xfrm>
            <a:off x="1840924" y="1634886"/>
            <a:ext cx="4658401" cy="2147353"/>
          </a:xfrm>
          <a:prstGeom prst="rect">
            <a:avLst/>
          </a:prstGeom>
        </p:spPr>
      </p:pic>
      <p:pic>
        <p:nvPicPr>
          <p:cNvPr id="5" name="Picture 4">
            <a:extLst>
              <a:ext uri="{FF2B5EF4-FFF2-40B4-BE49-F238E27FC236}">
                <a16:creationId xmlns:a16="http://schemas.microsoft.com/office/drawing/2014/main" id="{4406511C-1851-4AE4-BADE-FA88FC9FD2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0302" y="397585"/>
            <a:ext cx="1591148" cy="521179"/>
          </a:xfrm>
          <a:prstGeom prst="rect">
            <a:avLst/>
          </a:prstGeom>
        </p:spPr>
      </p:pic>
    </p:spTree>
    <p:extLst>
      <p:ext uri="{BB962C8B-B14F-4D97-AF65-F5344CB8AC3E}">
        <p14:creationId xmlns:p14="http://schemas.microsoft.com/office/powerpoint/2010/main" val="432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p:cNvSpPr txBox="1">
            <a:spLocks/>
          </p:cNvSpPr>
          <p:nvPr/>
        </p:nvSpPr>
        <p:spPr>
          <a:xfrm>
            <a:off x="437196" y="316321"/>
            <a:ext cx="11157527" cy="662588"/>
          </a:xfrm>
          <a:prstGeom prst="rect">
            <a:avLst/>
          </a:prstGeom>
        </p:spPr>
        <p:txBody>
          <a:bodyPr vert="horz" wrap="square" lIns="0" tIns="9242" rIns="0" bIns="0" rtlCol="0">
            <a:spAutoFit/>
          </a:bodyPr>
          <a:lstStyle>
            <a:lvl1pPr>
              <a:defRPr sz="7000" b="0" i="0">
                <a:solidFill>
                  <a:srgbClr val="009BD8"/>
                </a:solidFill>
                <a:latin typeface="HBKU" charset="0"/>
                <a:ea typeface="HBKU" charset="0"/>
                <a:cs typeface="HBKU" charset="0"/>
              </a:defRPr>
            </a:lvl1pPr>
          </a:lstStyle>
          <a:p>
            <a:pPr marL="7701">
              <a:spcBef>
                <a:spcPts val="73"/>
              </a:spcBef>
            </a:pPr>
            <a:r>
              <a:rPr lang="en-US" sz="4245" dirty="0"/>
              <a:t>Decentralized Social Media</a:t>
            </a:r>
            <a:endParaRPr lang="en-US" sz="4245" kern="0" spc="-27" dirty="0">
              <a:latin typeface="Calibri" charset="0"/>
              <a:ea typeface="Calibri" charset="0"/>
              <a:cs typeface="Calibri" charset="0"/>
            </a:endParaRPr>
          </a:p>
        </p:txBody>
      </p:sp>
      <p:sp>
        <p:nvSpPr>
          <p:cNvPr id="4" name="object 7"/>
          <p:cNvSpPr txBox="1"/>
          <p:nvPr/>
        </p:nvSpPr>
        <p:spPr>
          <a:xfrm>
            <a:off x="317122" y="1098238"/>
            <a:ext cx="11653205" cy="5237024"/>
          </a:xfrm>
          <a:prstGeom prst="rect">
            <a:avLst/>
          </a:prstGeom>
        </p:spPr>
        <p:txBody>
          <a:bodyPr vert="horz" wrap="square" lIns="0" tIns="7316" rIns="0" bIns="0" rtlCol="0">
            <a:spAutoFit/>
          </a:bodyPr>
          <a:lstStyle/>
          <a:p>
            <a:pPr marL="464901" marR="3081" indent="-457200">
              <a:spcBef>
                <a:spcPts val="58"/>
              </a:spcBef>
              <a:buFont typeface="Wingdings" panose="05000000000000000000" pitchFamily="2" charset="2"/>
              <a:buChar char="Ø"/>
            </a:pPr>
            <a:r>
              <a:rPr lang="en-US" sz="2800" spc="-21" dirty="0">
                <a:latin typeface="Calibri" charset="0"/>
                <a:cs typeface="Calibri" charset="0"/>
              </a:rPr>
              <a:t>QCRI worked on developing a decentralized social media platform called Solid (</a:t>
            </a:r>
            <a:r>
              <a:rPr lang="en-US" sz="2800" u="sng" spc="-21" dirty="0">
                <a:latin typeface="Calibri" charset="0"/>
                <a:cs typeface="Calibri" charset="0"/>
              </a:rPr>
              <a:t>So</a:t>
            </a:r>
            <a:r>
              <a:rPr lang="en-US" sz="2800" spc="-21" dirty="0">
                <a:latin typeface="Calibri" charset="0"/>
                <a:cs typeface="Calibri" charset="0"/>
              </a:rPr>
              <a:t>cial </a:t>
            </a:r>
            <a:r>
              <a:rPr lang="en-US" sz="2800" u="sng" spc="-21" dirty="0">
                <a:latin typeface="Calibri" charset="0"/>
                <a:cs typeface="Calibri" charset="0"/>
              </a:rPr>
              <a:t>Li</a:t>
            </a:r>
            <a:r>
              <a:rPr lang="en-US" sz="2800" spc="-21" dirty="0">
                <a:latin typeface="Calibri" charset="0"/>
                <a:cs typeface="Calibri" charset="0"/>
              </a:rPr>
              <a:t>nked </a:t>
            </a:r>
            <a:r>
              <a:rPr lang="en-US" sz="2800" u="sng" spc="-21" dirty="0">
                <a:latin typeface="Calibri" charset="0"/>
                <a:cs typeface="Calibri" charset="0"/>
              </a:rPr>
              <a:t>D</a:t>
            </a:r>
            <a:r>
              <a:rPr lang="en-US" sz="2800" spc="-21" dirty="0">
                <a:latin typeface="Calibri" charset="0"/>
                <a:cs typeface="Calibri" charset="0"/>
              </a:rPr>
              <a:t>ata) with Tim Berners Lee at MIT</a:t>
            </a:r>
          </a:p>
          <a:p>
            <a:pPr marL="464901" marR="3081" indent="-457200">
              <a:spcBef>
                <a:spcPts val="58"/>
              </a:spcBef>
              <a:buFont typeface="Wingdings" panose="05000000000000000000" pitchFamily="2" charset="2"/>
              <a:buChar char="Ø"/>
            </a:pPr>
            <a:endParaRPr lang="en-US" sz="800" spc="-21" dirty="0">
              <a:latin typeface="Calibri" charset="0"/>
              <a:cs typeface="Calibri" charset="0"/>
            </a:endParaRPr>
          </a:p>
          <a:p>
            <a:pPr marL="464901" marR="3081" indent="-457200">
              <a:spcBef>
                <a:spcPts val="58"/>
              </a:spcBef>
              <a:buFont typeface="Wingdings" panose="05000000000000000000" pitchFamily="2" charset="2"/>
              <a:buChar char="Ø"/>
            </a:pPr>
            <a:r>
              <a:rPr lang="en-US" sz="2800" spc="-21" dirty="0">
                <a:latin typeface="Calibri" charset="0"/>
                <a:cs typeface="Calibri" charset="0"/>
              </a:rPr>
              <a:t>Twitter launched BlueSky initiative for decentralized social media</a:t>
            </a:r>
            <a:r>
              <a:rPr lang="en-US" sz="2800" spc="-21" baseline="30000" dirty="0">
                <a:latin typeface="Calibri" charset="0"/>
                <a:cs typeface="Calibri" charset="0"/>
              </a:rPr>
              <a:t>1</a:t>
            </a:r>
          </a:p>
          <a:p>
            <a:pPr marL="464901" marR="3081" indent="-457200">
              <a:spcBef>
                <a:spcPts val="58"/>
              </a:spcBef>
              <a:buFont typeface="Wingdings" panose="05000000000000000000" pitchFamily="2" charset="2"/>
              <a:buChar char="Ø"/>
            </a:pPr>
            <a:endParaRPr lang="en-US" sz="2800" spc="-21" dirty="0">
              <a:latin typeface="Calibri" charset="0"/>
              <a:cs typeface="Calibri" charset="0"/>
            </a:endParaRPr>
          </a:p>
          <a:p>
            <a:pPr marL="464901" marR="3081" indent="-457200">
              <a:spcBef>
                <a:spcPts val="58"/>
              </a:spcBef>
              <a:buFont typeface="Wingdings" panose="05000000000000000000" pitchFamily="2" charset="2"/>
              <a:buChar char="Ø"/>
            </a:pPr>
            <a:endParaRPr lang="en-US" sz="2800" spc="-21" dirty="0">
              <a:latin typeface="Calibri" charset="0"/>
              <a:cs typeface="Calibri" charset="0"/>
            </a:endParaRPr>
          </a:p>
          <a:p>
            <a:pPr marL="464901" marR="3081" indent="-457200">
              <a:spcBef>
                <a:spcPts val="58"/>
              </a:spcBef>
              <a:buFont typeface="Wingdings" panose="05000000000000000000" pitchFamily="2" charset="2"/>
              <a:buChar char="Ø"/>
            </a:pPr>
            <a:endParaRPr lang="en-US" sz="2800" spc="-21" dirty="0">
              <a:latin typeface="Calibri" charset="0"/>
              <a:cs typeface="Calibri" charset="0"/>
            </a:endParaRPr>
          </a:p>
          <a:p>
            <a:pPr marL="464901" marR="3081" indent="-457200">
              <a:spcBef>
                <a:spcPts val="58"/>
              </a:spcBef>
              <a:buFont typeface="Wingdings" panose="05000000000000000000" pitchFamily="2" charset="2"/>
              <a:buChar char="Ø"/>
            </a:pPr>
            <a:endParaRPr lang="en-US" sz="2800" spc="-21" dirty="0">
              <a:latin typeface="Calibri" charset="0"/>
              <a:cs typeface="Calibri" charset="0"/>
            </a:endParaRPr>
          </a:p>
          <a:p>
            <a:pPr marL="7701" marR="3081">
              <a:spcBef>
                <a:spcPts val="58"/>
              </a:spcBef>
            </a:pPr>
            <a:endParaRPr lang="en-US" sz="2800" spc="-21" dirty="0">
              <a:latin typeface="Calibri" charset="0"/>
              <a:cs typeface="Calibri" charset="0"/>
            </a:endParaRPr>
          </a:p>
          <a:p>
            <a:pPr marL="464901" marR="3081" indent="-457200">
              <a:spcBef>
                <a:spcPts val="58"/>
              </a:spcBef>
              <a:buFont typeface="Wingdings" panose="05000000000000000000" pitchFamily="2" charset="2"/>
              <a:buChar char="Ø"/>
            </a:pPr>
            <a:r>
              <a:rPr lang="en-US" sz="2800" spc="-21" dirty="0">
                <a:latin typeface="Calibri" charset="0"/>
                <a:cs typeface="Calibri" charset="0"/>
              </a:rPr>
              <a:t>First review paper from BlueSky provided an overview of </a:t>
            </a:r>
            <a:r>
              <a:rPr lang="en-US" sz="2800" spc="-21" dirty="0" err="1">
                <a:latin typeface="Calibri" charset="0"/>
                <a:cs typeface="Calibri" charset="0"/>
              </a:rPr>
              <a:t>SoLiD</a:t>
            </a:r>
            <a:r>
              <a:rPr lang="en-US" sz="2800" spc="-21" dirty="0">
                <a:latin typeface="Calibri" charset="0"/>
                <a:cs typeface="Calibri" charset="0"/>
              </a:rPr>
              <a:t> as one of the examples for good products for decentralized social media</a:t>
            </a:r>
            <a:r>
              <a:rPr lang="en-US" sz="2800" spc="-21" baseline="30000" dirty="0">
                <a:latin typeface="Calibri" charset="0"/>
                <a:cs typeface="Calibri" charset="0"/>
              </a:rPr>
              <a:t>2</a:t>
            </a:r>
          </a:p>
          <a:p>
            <a:pPr marL="7701" marR="3081">
              <a:spcBef>
                <a:spcPts val="58"/>
              </a:spcBef>
            </a:pPr>
            <a:endParaRPr lang="en-US" sz="2800" spc="-21" baseline="30000" dirty="0">
              <a:latin typeface="Calibri" charset="0"/>
              <a:cs typeface="Calibri" charset="0"/>
            </a:endParaRPr>
          </a:p>
          <a:p>
            <a:pPr marL="464901" marR="3081" lvl="1" indent="-514350">
              <a:spcBef>
                <a:spcPts val="58"/>
              </a:spcBef>
              <a:buAutoNum type="arabicPeriod"/>
            </a:pPr>
            <a:r>
              <a:rPr lang="en-US" sz="1200" spc="-21" dirty="0">
                <a:latin typeface="Calibri" charset="0"/>
                <a:cs typeface="Calibri" charset="0"/>
                <a:hlinkClick r:id="rId3">
                  <a:extLst>
                    <a:ext uri="{A12FA001-AC4F-418D-AE19-62706E023703}">
                      <ahyp:hlinkClr xmlns:ahyp="http://schemas.microsoft.com/office/drawing/2018/hyperlinkcolor" val="tx"/>
                    </a:ext>
                  </a:extLst>
                </a:hlinkClick>
              </a:rPr>
              <a:t>https://twitter.com/jack/status/1204766078468911106?s=20</a:t>
            </a:r>
            <a:r>
              <a:rPr lang="en-US" sz="1200" spc="-21" dirty="0">
                <a:latin typeface="Calibri" charset="0"/>
                <a:cs typeface="Calibri" charset="0"/>
              </a:rPr>
              <a:t>  </a:t>
            </a:r>
          </a:p>
          <a:p>
            <a:pPr marL="464901" marR="3081" lvl="1" indent="-514350">
              <a:spcBef>
                <a:spcPts val="58"/>
              </a:spcBef>
              <a:buAutoNum type="arabicPeriod"/>
            </a:pPr>
            <a:r>
              <a:rPr lang="en-US" sz="1200" spc="-21" dirty="0">
                <a:latin typeface="Calibri" charset="0"/>
                <a:cs typeface="Calibri" charset="0"/>
                <a:hlinkClick r:id="rId4">
                  <a:extLst>
                    <a:ext uri="{A12FA001-AC4F-418D-AE19-62706E023703}">
                      <ahyp:hlinkClr xmlns:ahyp="http://schemas.microsoft.com/office/drawing/2018/hyperlinkcolor" val="tx"/>
                    </a:ext>
                  </a:extLst>
                </a:hlinkClick>
              </a:rPr>
              <a:t>https://matrix.org/_matrix/media/r0/download/twitter.modular.im/981b258141aa0b197804127cd2f7d298757bad20</a:t>
            </a:r>
            <a:r>
              <a:rPr lang="en-US" sz="1200" spc="-21" dirty="0">
                <a:latin typeface="Calibri" charset="0"/>
                <a:cs typeface="Calibri" charset="0"/>
              </a:rPr>
              <a:t> </a:t>
            </a:r>
          </a:p>
        </p:txBody>
      </p:sp>
      <p:pic>
        <p:nvPicPr>
          <p:cNvPr id="2" name="Picture 1">
            <a:extLst>
              <a:ext uri="{FF2B5EF4-FFF2-40B4-BE49-F238E27FC236}">
                <a16:creationId xmlns:a16="http://schemas.microsoft.com/office/drawing/2014/main" id="{8F0C850D-2DE9-4376-8BC3-2E7807D40A07}"/>
              </a:ext>
            </a:extLst>
          </p:cNvPr>
          <p:cNvPicPr>
            <a:picLocks noChangeAspect="1"/>
          </p:cNvPicPr>
          <p:nvPr/>
        </p:nvPicPr>
        <p:blipFill rotWithShape="1">
          <a:blip r:embed="rId5"/>
          <a:srcRect l="26236" t="15706" r="34721" b="47256"/>
          <a:stretch/>
        </p:blipFill>
        <p:spPr>
          <a:xfrm>
            <a:off x="2632364" y="2521528"/>
            <a:ext cx="4036292" cy="2153752"/>
          </a:xfrm>
          <a:prstGeom prst="rect">
            <a:avLst/>
          </a:prstGeom>
        </p:spPr>
      </p:pic>
      <p:pic>
        <p:nvPicPr>
          <p:cNvPr id="5" name="Picture 4">
            <a:extLst>
              <a:ext uri="{FF2B5EF4-FFF2-40B4-BE49-F238E27FC236}">
                <a16:creationId xmlns:a16="http://schemas.microsoft.com/office/drawing/2014/main" id="{9B49E0D8-4E89-432D-988F-FE8BC25347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0302" y="397585"/>
            <a:ext cx="1591148" cy="521179"/>
          </a:xfrm>
          <a:prstGeom prst="rect">
            <a:avLst/>
          </a:prstGeom>
        </p:spPr>
      </p:pic>
    </p:spTree>
    <p:extLst>
      <p:ext uri="{BB962C8B-B14F-4D97-AF65-F5344CB8AC3E}">
        <p14:creationId xmlns:p14="http://schemas.microsoft.com/office/powerpoint/2010/main" val="1338859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p:cNvSpPr txBox="1">
            <a:spLocks/>
          </p:cNvSpPr>
          <p:nvPr/>
        </p:nvSpPr>
        <p:spPr>
          <a:xfrm>
            <a:off x="437196" y="325651"/>
            <a:ext cx="11157527" cy="1376373"/>
          </a:xfrm>
          <a:prstGeom prst="rect">
            <a:avLst/>
          </a:prstGeom>
        </p:spPr>
        <p:txBody>
          <a:bodyPr vert="horz" wrap="square" lIns="0" tIns="9242" rIns="0" bIns="0" rtlCol="0">
            <a:spAutoFit/>
          </a:bodyPr>
          <a:lstStyle>
            <a:lvl1pPr>
              <a:defRPr sz="7000" b="0" i="0">
                <a:solidFill>
                  <a:srgbClr val="009BD8"/>
                </a:solidFill>
                <a:latin typeface="HBKU" charset="0"/>
                <a:ea typeface="HBKU" charset="0"/>
                <a:cs typeface="HBKU" charset="0"/>
              </a:defRPr>
            </a:lvl1pPr>
          </a:lstStyle>
          <a:p>
            <a:pPr marL="7701" defTabSz="554492">
              <a:spcBef>
                <a:spcPts val="73"/>
              </a:spcBef>
            </a:pPr>
            <a:r>
              <a:rPr lang="en-US" sz="4400" dirty="0"/>
              <a:t>Digital Sovereignty &amp; Clouds: </a:t>
            </a:r>
            <a:endParaRPr lang="bs-Latn-BA" sz="4400" dirty="0"/>
          </a:p>
          <a:p>
            <a:pPr marL="7701" defTabSz="554492">
              <a:spcBef>
                <a:spcPts val="73"/>
              </a:spcBef>
            </a:pPr>
            <a:r>
              <a:rPr lang="en-US" sz="4400" dirty="0"/>
              <a:t>Best Practices</a:t>
            </a:r>
            <a:endParaRPr lang="en-US" sz="4245" kern="0" spc="-27" dirty="0">
              <a:latin typeface="Calibri" charset="0"/>
              <a:ea typeface="Calibri" charset="0"/>
              <a:cs typeface="Calibri" charset="0"/>
            </a:endParaRPr>
          </a:p>
        </p:txBody>
      </p:sp>
      <p:sp>
        <p:nvSpPr>
          <p:cNvPr id="4" name="object 7"/>
          <p:cNvSpPr txBox="1"/>
          <p:nvPr/>
        </p:nvSpPr>
        <p:spPr>
          <a:xfrm>
            <a:off x="437196" y="1447061"/>
            <a:ext cx="11452614" cy="4178401"/>
          </a:xfrm>
          <a:prstGeom prst="rect">
            <a:avLst/>
          </a:prstGeom>
        </p:spPr>
        <p:txBody>
          <a:bodyPr vert="horz" wrap="square" lIns="0" tIns="7316" rIns="0" bIns="0" rtlCol="0">
            <a:spAutoFit/>
          </a:bodyPr>
          <a:lstStyle/>
          <a:p>
            <a:pPr marL="464901" indent="-457200" defTabSz="554492">
              <a:lnSpc>
                <a:spcPct val="150000"/>
              </a:lnSpc>
              <a:buFont typeface="Wingdings" panose="05000000000000000000" pitchFamily="2" charset="2"/>
              <a:buChar char="Ø"/>
            </a:pPr>
            <a:r>
              <a:rPr lang="en-US" sz="3200" spc="-21" dirty="0">
                <a:solidFill>
                  <a:srgbClr val="1F1557"/>
                </a:solidFill>
                <a:latin typeface="Calibri" charset="0"/>
                <a:ea typeface="Calibri" charset="0"/>
                <a:cs typeface="Calibri" charset="0"/>
              </a:rPr>
              <a:t>Ensure multi-tenant protection</a:t>
            </a:r>
          </a:p>
          <a:p>
            <a:pPr marL="464901" indent="-457200" defTabSz="554492">
              <a:lnSpc>
                <a:spcPct val="150000"/>
              </a:lnSpc>
              <a:buFont typeface="Wingdings" panose="05000000000000000000" pitchFamily="2" charset="2"/>
              <a:buChar char="Ø"/>
            </a:pPr>
            <a:r>
              <a:rPr lang="en-US" sz="3200" spc="-21" dirty="0">
                <a:solidFill>
                  <a:srgbClr val="1F1557"/>
                </a:solidFill>
                <a:latin typeface="Calibri" charset="0"/>
                <a:ea typeface="Calibri" charset="0"/>
                <a:cs typeface="Calibri" charset="0"/>
              </a:rPr>
              <a:t>Cold storage encryption</a:t>
            </a:r>
          </a:p>
          <a:p>
            <a:pPr marL="464901" indent="-457200" defTabSz="554492">
              <a:lnSpc>
                <a:spcPct val="150000"/>
              </a:lnSpc>
              <a:buFont typeface="Wingdings" panose="05000000000000000000" pitchFamily="2" charset="2"/>
              <a:buChar char="Ø"/>
            </a:pPr>
            <a:r>
              <a:rPr lang="en-US" sz="3200" spc="-21" dirty="0">
                <a:solidFill>
                  <a:srgbClr val="1F1557"/>
                </a:solidFill>
                <a:latin typeface="Calibri" charset="0"/>
                <a:ea typeface="Calibri" charset="0"/>
                <a:cs typeface="Calibri" charset="0"/>
              </a:rPr>
              <a:t>Efficient privacy-preserving data processing,</a:t>
            </a:r>
          </a:p>
          <a:p>
            <a:pPr marL="742156" lvl="1" indent="-457200" defTabSz="554492">
              <a:lnSpc>
                <a:spcPct val="150000"/>
              </a:lnSpc>
              <a:buFont typeface="Wingdings" panose="05000000000000000000" pitchFamily="2" charset="2"/>
              <a:buChar char="§"/>
            </a:pPr>
            <a:r>
              <a:rPr lang="en-US" sz="2800" dirty="0">
                <a:solidFill>
                  <a:srgbClr val="1F1557"/>
                </a:solidFill>
                <a:latin typeface="Calibri" charset="0"/>
                <a:cs typeface="Calibri" charset="0"/>
              </a:rPr>
              <a:t>Search over encrypted data</a:t>
            </a:r>
          </a:p>
          <a:p>
            <a:pPr marL="742156" lvl="1" indent="-457200" defTabSz="554492">
              <a:lnSpc>
                <a:spcPct val="150000"/>
              </a:lnSpc>
              <a:buFont typeface="Wingdings" panose="05000000000000000000" pitchFamily="2" charset="2"/>
              <a:buChar char="§"/>
            </a:pPr>
            <a:r>
              <a:rPr lang="en-US" sz="2800" dirty="0">
                <a:solidFill>
                  <a:srgbClr val="1F1557"/>
                </a:solidFill>
                <a:latin typeface="Calibri" charset="0"/>
                <a:cs typeface="Calibri" charset="0"/>
              </a:rPr>
              <a:t>Federated learning</a:t>
            </a:r>
          </a:p>
          <a:p>
            <a:pPr marL="464901" lvl="1" indent="-457200" defTabSz="554492">
              <a:lnSpc>
                <a:spcPct val="150000"/>
              </a:lnSpc>
              <a:buFont typeface="Wingdings" panose="05000000000000000000" pitchFamily="2" charset="2"/>
              <a:buChar char="Ø"/>
            </a:pPr>
            <a:r>
              <a:rPr lang="en-US" sz="3200" spc="-21" dirty="0">
                <a:solidFill>
                  <a:srgbClr val="1F1557"/>
                </a:solidFill>
                <a:latin typeface="Calibri" charset="0"/>
                <a:cs typeface="Calibri" charset="0"/>
              </a:rPr>
              <a:t>Leverage external expertise while enabling local technologies</a:t>
            </a:r>
          </a:p>
        </p:txBody>
      </p:sp>
      <p:pic>
        <p:nvPicPr>
          <p:cNvPr id="5" name="Picture 4">
            <a:extLst>
              <a:ext uri="{FF2B5EF4-FFF2-40B4-BE49-F238E27FC236}">
                <a16:creationId xmlns:a16="http://schemas.microsoft.com/office/drawing/2014/main" id="{9D09FE9D-53BF-4D14-842E-4FED082333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3656" y="325651"/>
            <a:ext cx="1591148" cy="521179"/>
          </a:xfrm>
          <a:prstGeom prst="rect">
            <a:avLst/>
          </a:prstGeom>
        </p:spPr>
      </p:pic>
    </p:spTree>
    <p:extLst>
      <p:ext uri="{BB962C8B-B14F-4D97-AF65-F5344CB8AC3E}">
        <p14:creationId xmlns:p14="http://schemas.microsoft.com/office/powerpoint/2010/main" val="3003295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p:cNvSpPr txBox="1">
            <a:spLocks/>
          </p:cNvSpPr>
          <p:nvPr/>
        </p:nvSpPr>
        <p:spPr>
          <a:xfrm>
            <a:off x="437196" y="325651"/>
            <a:ext cx="11157527" cy="662588"/>
          </a:xfrm>
          <a:prstGeom prst="rect">
            <a:avLst/>
          </a:prstGeom>
        </p:spPr>
        <p:txBody>
          <a:bodyPr vert="horz" wrap="square" lIns="0" tIns="9242" rIns="0" bIns="0" rtlCol="0">
            <a:spAutoFit/>
          </a:bodyPr>
          <a:lstStyle>
            <a:lvl1pPr>
              <a:defRPr sz="7000" b="0" i="0">
                <a:solidFill>
                  <a:srgbClr val="009BD8"/>
                </a:solidFill>
                <a:latin typeface="HBKU" charset="0"/>
                <a:ea typeface="HBKU" charset="0"/>
                <a:cs typeface="HBKU" charset="0"/>
              </a:defRPr>
            </a:lvl1pPr>
          </a:lstStyle>
          <a:p>
            <a:pPr marL="7701">
              <a:spcBef>
                <a:spcPts val="73"/>
              </a:spcBef>
            </a:pPr>
            <a:r>
              <a:rPr lang="en-US" sz="4245" dirty="0"/>
              <a:t>State-sponsored Cyberattacks </a:t>
            </a:r>
            <a:endParaRPr lang="en-US" sz="4245" kern="0" spc="-27" dirty="0">
              <a:latin typeface="Calibri" charset="0"/>
              <a:ea typeface="Calibri" charset="0"/>
              <a:cs typeface="Calibri" charset="0"/>
            </a:endParaRPr>
          </a:p>
        </p:txBody>
      </p:sp>
      <p:sp>
        <p:nvSpPr>
          <p:cNvPr id="4" name="object 7"/>
          <p:cNvSpPr txBox="1"/>
          <p:nvPr/>
        </p:nvSpPr>
        <p:spPr>
          <a:xfrm>
            <a:off x="317122" y="1098238"/>
            <a:ext cx="11764042" cy="4972849"/>
          </a:xfrm>
          <a:prstGeom prst="rect">
            <a:avLst/>
          </a:prstGeom>
        </p:spPr>
        <p:txBody>
          <a:bodyPr vert="horz" wrap="square" lIns="0" tIns="7316" rIns="0" bIns="0" rtlCol="0">
            <a:spAutoFit/>
          </a:bodyPr>
          <a:lstStyle/>
          <a:p>
            <a:pPr marL="464901" marR="3081" indent="-457200">
              <a:spcBef>
                <a:spcPts val="58"/>
              </a:spcBef>
              <a:buFont typeface="Wingdings" panose="05000000000000000000" pitchFamily="2" charset="2"/>
              <a:buChar char="Ø"/>
            </a:pPr>
            <a:r>
              <a:rPr lang="en-US" sz="2800" spc="-21" dirty="0">
                <a:latin typeface="Calibri" charset="0"/>
                <a:cs typeface="Calibri" charset="0"/>
              </a:rPr>
              <a:t>Digital Sovereignty is often under attack by other nations (~600 recorded state-sponsored attacks on govt data/systems in the last decade, 1+/week)</a:t>
            </a:r>
            <a:r>
              <a:rPr lang="en-US" sz="2800" spc="-21" baseline="30000" dirty="0">
                <a:latin typeface="Calibri" charset="0"/>
                <a:cs typeface="Calibri" charset="0"/>
              </a:rPr>
              <a:t>1</a:t>
            </a:r>
          </a:p>
          <a:p>
            <a:pPr marL="7701" marR="3081">
              <a:spcBef>
                <a:spcPts val="58"/>
              </a:spcBef>
            </a:pPr>
            <a:endParaRPr lang="en-US" sz="2800" spc="-21" dirty="0">
              <a:latin typeface="Calibri" charset="0"/>
              <a:cs typeface="Calibri" charset="0"/>
            </a:endParaRPr>
          </a:p>
          <a:p>
            <a:pPr marL="464901" marR="3081" indent="-457200">
              <a:spcBef>
                <a:spcPts val="58"/>
              </a:spcBef>
              <a:buFont typeface="Wingdings" panose="05000000000000000000" pitchFamily="2" charset="2"/>
              <a:buChar char="Ø"/>
            </a:pPr>
            <a:r>
              <a:rPr lang="en-US" sz="2800" spc="-21" dirty="0">
                <a:latin typeface="Calibri" charset="0"/>
                <a:cs typeface="Calibri" charset="0"/>
              </a:rPr>
              <a:t>No international law or accord to regulate the use of cyberwarfare and provide geo-cyber-stability i.e. Geneva Convention equivalent for cyberwarfare. </a:t>
            </a:r>
          </a:p>
          <a:p>
            <a:pPr marL="922101" marR="3081" lvl="1" indent="-457200">
              <a:spcBef>
                <a:spcPts val="58"/>
              </a:spcBef>
              <a:buFont typeface="Wingdings" panose="05000000000000000000" pitchFamily="2" charset="2"/>
              <a:buChar char="§"/>
            </a:pPr>
            <a:r>
              <a:rPr lang="en-US" sz="2400" spc="-21" dirty="0">
                <a:latin typeface="Calibri" charset="0"/>
                <a:cs typeface="Calibri" charset="0"/>
              </a:rPr>
              <a:t>No mechanisms to take a legal action</a:t>
            </a:r>
          </a:p>
          <a:p>
            <a:pPr marL="922101" marR="3081" lvl="1" indent="-457200">
              <a:spcBef>
                <a:spcPts val="58"/>
              </a:spcBef>
              <a:buFont typeface="Wingdings" panose="05000000000000000000" pitchFamily="2" charset="2"/>
              <a:buChar char="§"/>
            </a:pPr>
            <a:r>
              <a:rPr lang="en-US" sz="2400" spc="-21" dirty="0">
                <a:latin typeface="Calibri" charset="0"/>
                <a:cs typeface="Calibri" charset="0"/>
              </a:rPr>
              <a:t>Hence the frequency of such cyberattacks (and counterattacks) keeps increasing</a:t>
            </a:r>
          </a:p>
          <a:p>
            <a:pPr marL="464901" marR="3081" lvl="1">
              <a:spcBef>
                <a:spcPts val="58"/>
              </a:spcBef>
            </a:pPr>
            <a:endParaRPr lang="en-US" sz="2400" spc="-21" dirty="0">
              <a:latin typeface="Calibri" charset="0"/>
              <a:cs typeface="Calibri" charset="0"/>
            </a:endParaRPr>
          </a:p>
          <a:p>
            <a:pPr marL="464901" marR="3081" indent="-457200">
              <a:spcBef>
                <a:spcPts val="58"/>
              </a:spcBef>
              <a:buFont typeface="Wingdings" panose="05000000000000000000" pitchFamily="2" charset="2"/>
              <a:buChar char="Ø"/>
            </a:pPr>
            <a:r>
              <a:rPr lang="en-US" sz="2800" spc="-21" dirty="0">
                <a:latin typeface="Calibri" charset="0"/>
                <a:cs typeface="Calibri" charset="0"/>
              </a:rPr>
              <a:t>Attribution: Defining “sufficient degree of certainty” to attribute an attack to source-country is an unresolved legal (multi-lateral agreement based) issue </a:t>
            </a:r>
          </a:p>
          <a:p>
            <a:pPr marL="7701" marR="3081">
              <a:spcBef>
                <a:spcPts val="58"/>
              </a:spcBef>
            </a:pPr>
            <a:endParaRPr lang="en-US" sz="2800" spc="-21" dirty="0">
              <a:latin typeface="Calibri" charset="0"/>
              <a:cs typeface="Calibri" charset="0"/>
            </a:endParaRPr>
          </a:p>
          <a:p>
            <a:pPr marL="7701" marR="3081">
              <a:spcBef>
                <a:spcPts val="58"/>
              </a:spcBef>
            </a:pPr>
            <a:r>
              <a:rPr lang="en-US" sz="1200" spc="-21" dirty="0">
                <a:latin typeface="Calibri" charset="0"/>
                <a:cs typeface="Calibri" charset="0"/>
              </a:rPr>
              <a:t>1. </a:t>
            </a:r>
            <a:r>
              <a:rPr lang="en-US" sz="1200" spc="-21" dirty="0">
                <a:latin typeface="Calibri" charset="0"/>
                <a:cs typeface="Calibri" charset="0"/>
                <a:hlinkClick r:id="rId3">
                  <a:extLst>
                    <a:ext uri="{A12FA001-AC4F-418D-AE19-62706E023703}">
                      <ahyp:hlinkClr xmlns:ahyp="http://schemas.microsoft.com/office/drawing/2018/hyperlinkcolor" val="tx"/>
                    </a:ext>
                  </a:extLst>
                </a:hlinkClick>
              </a:rPr>
              <a:t>https://csis-website-prod.s3.amazonaws.com/s3fs-public/201218_Significant_Cyber_Events.pdf</a:t>
            </a:r>
            <a:r>
              <a:rPr lang="en-US" sz="1200" spc="-21" dirty="0">
                <a:latin typeface="Calibri" charset="0"/>
                <a:cs typeface="Calibri" charset="0"/>
              </a:rPr>
              <a:t> </a:t>
            </a:r>
          </a:p>
        </p:txBody>
      </p:sp>
      <p:pic>
        <p:nvPicPr>
          <p:cNvPr id="5" name="Picture 4">
            <a:extLst>
              <a:ext uri="{FF2B5EF4-FFF2-40B4-BE49-F238E27FC236}">
                <a16:creationId xmlns:a16="http://schemas.microsoft.com/office/drawing/2014/main" id="{1066A807-7D30-49B2-A5B0-FA0C7DBCC2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0302" y="397585"/>
            <a:ext cx="1591148" cy="521179"/>
          </a:xfrm>
          <a:prstGeom prst="rect">
            <a:avLst/>
          </a:prstGeom>
        </p:spPr>
      </p:pic>
    </p:spTree>
    <p:extLst>
      <p:ext uri="{BB962C8B-B14F-4D97-AF65-F5344CB8AC3E}">
        <p14:creationId xmlns:p14="http://schemas.microsoft.com/office/powerpoint/2010/main" val="834070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29BC8B-A143-44F0-B6F8-11DC31AC6E54}"/>
              </a:ext>
            </a:extLst>
          </p:cNvPr>
          <p:cNvPicPr>
            <a:picLocks noChangeAspect="1"/>
          </p:cNvPicPr>
          <p:nvPr/>
        </p:nvPicPr>
        <p:blipFill>
          <a:blip r:embed="rId2"/>
          <a:stretch>
            <a:fillRect/>
          </a:stretch>
        </p:blipFill>
        <p:spPr>
          <a:xfrm>
            <a:off x="0" y="3810"/>
            <a:ext cx="12201178" cy="5063489"/>
          </a:xfrm>
          <a:prstGeom prst="rect">
            <a:avLst/>
          </a:prstGeom>
        </p:spPr>
      </p:pic>
      <p:sp>
        <p:nvSpPr>
          <p:cNvPr id="3" name="Text Placeholder 2">
            <a:extLst>
              <a:ext uri="{FF2B5EF4-FFF2-40B4-BE49-F238E27FC236}">
                <a16:creationId xmlns:a16="http://schemas.microsoft.com/office/drawing/2014/main" id="{B91BBC34-9B43-4833-9DE8-05F2B4A84AA8}"/>
              </a:ext>
            </a:extLst>
          </p:cNvPr>
          <p:cNvSpPr txBox="1">
            <a:spLocks/>
          </p:cNvSpPr>
          <p:nvPr/>
        </p:nvSpPr>
        <p:spPr bwMode="auto">
          <a:xfrm>
            <a:off x="4695276" y="5410200"/>
            <a:ext cx="3046644" cy="5420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noAutofit/>
          </a:bodyPr>
          <a:lstStyle>
            <a:lvl1pPr marL="0">
              <a:defRPr>
                <a:latin typeface="+mn-lt"/>
                <a:ea typeface="+mn-ea"/>
                <a:cs typeface="+mn-cs"/>
              </a:defRPr>
            </a:lvl1pPr>
            <a:lvl2pPr marL="277256">
              <a:defRPr>
                <a:latin typeface="+mn-lt"/>
                <a:ea typeface="+mn-ea"/>
                <a:cs typeface="+mn-cs"/>
              </a:defRPr>
            </a:lvl2pPr>
            <a:lvl3pPr marL="554510">
              <a:defRPr>
                <a:latin typeface="+mn-lt"/>
                <a:ea typeface="+mn-ea"/>
                <a:cs typeface="+mn-cs"/>
              </a:defRPr>
            </a:lvl3pPr>
            <a:lvl4pPr marL="831766">
              <a:defRPr>
                <a:latin typeface="+mn-lt"/>
                <a:ea typeface="+mn-ea"/>
                <a:cs typeface="+mn-cs"/>
              </a:defRPr>
            </a:lvl4pPr>
            <a:lvl5pPr marL="1109021">
              <a:defRPr>
                <a:latin typeface="+mn-lt"/>
                <a:ea typeface="+mn-ea"/>
                <a:cs typeface="+mn-cs"/>
              </a:defRPr>
            </a:lvl5pPr>
            <a:lvl6pPr marL="1386277">
              <a:defRPr>
                <a:latin typeface="+mn-lt"/>
                <a:ea typeface="+mn-ea"/>
                <a:cs typeface="+mn-cs"/>
              </a:defRPr>
            </a:lvl6pPr>
            <a:lvl7pPr marL="1663532">
              <a:defRPr>
                <a:latin typeface="+mn-lt"/>
                <a:ea typeface="+mn-ea"/>
                <a:cs typeface="+mn-cs"/>
              </a:defRPr>
            </a:lvl7pPr>
            <a:lvl8pPr marL="1940787">
              <a:defRPr>
                <a:latin typeface="+mn-lt"/>
                <a:ea typeface="+mn-ea"/>
                <a:cs typeface="+mn-cs"/>
              </a:defRPr>
            </a:lvl8pPr>
            <a:lvl9pPr marL="2218043">
              <a:defRPr>
                <a:latin typeface="+mn-lt"/>
                <a:ea typeface="+mn-ea"/>
                <a:cs typeface="+mn-cs"/>
              </a:defRPr>
            </a:lvl9pPr>
          </a:lstStyle>
          <a:p>
            <a:r>
              <a:rPr lang="en-US" altLang="en-US" sz="3600" b="1" kern="0">
                <a:solidFill>
                  <a:schemeClr val="accent1"/>
                </a:solidFill>
                <a:latin typeface="Arial" panose="020B0604020202020204" pitchFamily="34" charset="0"/>
                <a:cs typeface="Arial" panose="020B0604020202020204" pitchFamily="34" charset="0"/>
              </a:rPr>
              <a:t>Thank You!</a:t>
            </a:r>
            <a:endParaRPr lang="en-US" altLang="en-US" sz="3600" b="1" kern="0" dirty="0">
              <a:solidFill>
                <a:schemeClr val="accent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1C6761E-5141-4381-8DD3-38A81C7CE8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39" y="5691670"/>
            <a:ext cx="1591148" cy="521179"/>
          </a:xfrm>
          <a:prstGeom prst="rect">
            <a:avLst/>
          </a:prstGeom>
        </p:spPr>
      </p:pic>
    </p:spTree>
    <p:extLst>
      <p:ext uri="{BB962C8B-B14F-4D97-AF65-F5344CB8AC3E}">
        <p14:creationId xmlns:p14="http://schemas.microsoft.com/office/powerpoint/2010/main" val="3012530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9FF18C-D388-40AD-BBCB-8D24EDA5FD73}"/>
              </a:ext>
            </a:extLst>
          </p:cNvPr>
          <p:cNvPicPr>
            <a:picLocks noChangeAspect="1"/>
          </p:cNvPicPr>
          <p:nvPr/>
        </p:nvPicPr>
        <p:blipFill>
          <a:blip r:embed="rId3"/>
          <a:stretch>
            <a:fillRect/>
          </a:stretch>
        </p:blipFill>
        <p:spPr>
          <a:xfrm>
            <a:off x="8393843" y="6412087"/>
            <a:ext cx="3521350" cy="407543"/>
          </a:xfrm>
          <a:prstGeom prst="rect">
            <a:avLst/>
          </a:prstGeom>
        </p:spPr>
      </p:pic>
      <p:pic>
        <p:nvPicPr>
          <p:cNvPr id="4" name="Picture 3" descr="A person wearing a suit and tie&#10;&#10;Description automatically generated with medium confidence">
            <a:extLst>
              <a:ext uri="{FF2B5EF4-FFF2-40B4-BE49-F238E27FC236}">
                <a16:creationId xmlns:a16="http://schemas.microsoft.com/office/drawing/2014/main" id="{197AB24C-BB3B-4753-832E-850A61965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6540" y="0"/>
            <a:ext cx="6365459" cy="6365459"/>
          </a:xfrm>
          <a:prstGeom prst="rect">
            <a:avLst/>
          </a:prstGeom>
        </p:spPr>
      </p:pic>
      <p:sp>
        <p:nvSpPr>
          <p:cNvPr id="11" name="TextBox 10"/>
          <p:cNvSpPr txBox="1"/>
          <p:nvPr/>
        </p:nvSpPr>
        <p:spPr>
          <a:xfrm>
            <a:off x="0" y="5980089"/>
            <a:ext cx="12191999" cy="461665"/>
          </a:xfrm>
          <a:prstGeom prst="rect">
            <a:avLst/>
          </a:prstGeom>
          <a:solidFill>
            <a:schemeClr val="bg2">
              <a:lumMod val="10000"/>
              <a:alpha val="59000"/>
            </a:schemeClr>
          </a:solidFill>
        </p:spPr>
        <p:txBody>
          <a:bodyPr wrap="square" rtlCol="0">
            <a:spAutoFit/>
          </a:bodyPr>
          <a:lstStyle/>
          <a:p>
            <a:pPr lvl="1"/>
            <a:r>
              <a:rPr lang="bs-Latn-BA" sz="2400" spc="600" dirty="0">
                <a:solidFill>
                  <a:prstClr val="white"/>
                </a:solidFill>
                <a:latin typeface="Cambria" panose="02040503050406030204" pitchFamily="18" charset="0"/>
                <a:cs typeface="Times New Roman" panose="02020603050405020304" pitchFamily="18" charset="0"/>
              </a:rPr>
              <a:t>Panellist</a:t>
            </a:r>
            <a:endParaRPr lang="en-US" sz="2400" spc="600" dirty="0">
              <a:solidFill>
                <a:prstClr val="white"/>
              </a:solidFill>
              <a:latin typeface="Cambria" panose="02040503050406030204" pitchFamily="18" charset="0"/>
              <a:cs typeface="Times New Roman" panose="02020603050405020304" pitchFamily="18" charset="0"/>
            </a:endParaRPr>
          </a:p>
        </p:txBody>
      </p:sp>
      <p:sp>
        <p:nvSpPr>
          <p:cNvPr id="13" name="object 3">
            <a:extLst>
              <a:ext uri="{FF2B5EF4-FFF2-40B4-BE49-F238E27FC236}">
                <a16:creationId xmlns:a16="http://schemas.microsoft.com/office/drawing/2014/main" id="{56F65A36-3D95-4C25-883A-549687B03AA9}"/>
              </a:ext>
            </a:extLst>
          </p:cNvPr>
          <p:cNvSpPr txBox="1"/>
          <p:nvPr/>
        </p:nvSpPr>
        <p:spPr>
          <a:xfrm>
            <a:off x="492541" y="416246"/>
            <a:ext cx="5441728" cy="4154984"/>
          </a:xfrm>
          <a:prstGeom prst="rect">
            <a:avLst/>
          </a:prstGeom>
        </p:spPr>
        <p:txBody>
          <a:bodyPr vert="horz" wrap="square" lIns="0" tIns="0" rIns="0" bIns="0" rtlCol="0">
            <a:spAutoFit/>
          </a:bodyPr>
          <a:lstStyle/>
          <a:p>
            <a:pPr marL="184150" marR="5080" indent="-171450" algn="just">
              <a:lnSpc>
                <a:spcPct val="100000"/>
              </a:lnSpc>
              <a:buFontTx/>
              <a:buChar char="-"/>
            </a:pPr>
            <a:r>
              <a:rPr lang="bs-Latn-BA" dirty="0">
                <a:latin typeface="-apple-system"/>
              </a:rPr>
              <a:t>T</a:t>
            </a:r>
            <a:r>
              <a:rPr lang="en-US" b="0" i="0" dirty="0">
                <a:effectLst/>
                <a:latin typeface="-apple-system"/>
              </a:rPr>
              <a:t>he vice-president and economic advisor of the government affairs teams at </a:t>
            </a:r>
            <a:r>
              <a:rPr lang="en-US" dirty="0">
                <a:latin typeface="-apple-system"/>
              </a:rPr>
              <a:t>Huawei</a:t>
            </a:r>
            <a:r>
              <a:rPr lang="bs-Latn-BA" dirty="0">
                <a:latin typeface="-apple-system"/>
              </a:rPr>
              <a:t> Technologies</a:t>
            </a:r>
          </a:p>
          <a:p>
            <a:pPr marL="12700" marR="5080" algn="just">
              <a:lnSpc>
                <a:spcPct val="100000"/>
              </a:lnSpc>
            </a:pPr>
            <a:endParaRPr lang="bs-Latn-BA" dirty="0">
              <a:latin typeface="-apple-system"/>
            </a:endParaRPr>
          </a:p>
          <a:p>
            <a:pPr marL="184150" marR="5080" indent="-171450" algn="just">
              <a:lnSpc>
                <a:spcPct val="100000"/>
              </a:lnSpc>
              <a:buFontTx/>
              <a:buChar char="-"/>
            </a:pPr>
            <a:r>
              <a:rPr lang="en-US" b="0" i="0" dirty="0">
                <a:effectLst/>
                <a:latin typeface="-apple-system"/>
              </a:rPr>
              <a:t>Andrew is a key aide on global macroeconomic, political, and industry trends. His research also involves the contribution ICT makes to economic growth and society.</a:t>
            </a:r>
            <a:endParaRPr lang="bs-Latn-BA" b="0" i="0" dirty="0">
              <a:effectLst/>
              <a:latin typeface="-apple-system"/>
            </a:endParaRPr>
          </a:p>
          <a:p>
            <a:pPr marL="184150" marR="5080" indent="-171450" algn="just">
              <a:lnSpc>
                <a:spcPct val="100000"/>
              </a:lnSpc>
              <a:buFontTx/>
              <a:buChar char="-"/>
            </a:pPr>
            <a:r>
              <a:rPr lang="en-US" b="0" i="0" dirty="0">
                <a:effectLst/>
                <a:latin typeface="-apple-system"/>
              </a:rPr>
              <a:t>Andrew was Chief Economist at Dun &amp; Bradstreet and Global Leader of its Country Risk department</a:t>
            </a:r>
            <a:endParaRPr lang="bs-Latn-BA" b="0" i="0" dirty="0">
              <a:effectLst/>
              <a:latin typeface="-apple-system"/>
            </a:endParaRPr>
          </a:p>
          <a:p>
            <a:pPr marL="12700" marR="5080" algn="just">
              <a:lnSpc>
                <a:spcPct val="100000"/>
              </a:lnSpc>
            </a:pPr>
            <a:endParaRPr lang="bs-Latn-BA" b="0" i="0" dirty="0">
              <a:effectLst/>
              <a:latin typeface="-apple-system"/>
            </a:endParaRPr>
          </a:p>
          <a:p>
            <a:pPr marL="184150" marR="5080" indent="-171450" algn="just">
              <a:lnSpc>
                <a:spcPct val="100000"/>
              </a:lnSpc>
              <a:buFontTx/>
              <a:buChar char="-"/>
            </a:pPr>
            <a:r>
              <a:rPr lang="en-US" b="0" i="0" dirty="0">
                <a:effectLst/>
                <a:latin typeface="-apple-system"/>
              </a:rPr>
              <a:t>He worked subsequently at the Grantham Research Institute on Climate Change and the Environment, specializing in research on the opportunities and risks posed by climate change on the financial sector</a:t>
            </a:r>
            <a:endParaRPr lang="bs-Latn-BA" b="0" i="0" dirty="0">
              <a:effectLst/>
              <a:latin typeface="-apple-system"/>
            </a:endParaRPr>
          </a:p>
          <a:p>
            <a:pPr marL="12700" marR="5080" algn="just">
              <a:lnSpc>
                <a:spcPct val="100000"/>
              </a:lnSpc>
            </a:pPr>
            <a:endParaRPr lang="bs-Latn-BA" b="0" i="0" dirty="0">
              <a:effectLst/>
              <a:latin typeface="-apple-system"/>
            </a:endParaRPr>
          </a:p>
          <a:p>
            <a:pPr marL="184150" marR="5080" indent="-171450" algn="just">
              <a:lnSpc>
                <a:spcPct val="100000"/>
              </a:lnSpc>
              <a:buFontTx/>
              <a:buChar char="-"/>
            </a:pPr>
            <a:r>
              <a:rPr lang="en-US" b="0" i="0" dirty="0">
                <a:effectLst/>
                <a:latin typeface="-apple-system"/>
              </a:rPr>
              <a:t>He began his career in the British Diplomatic Service.</a:t>
            </a:r>
            <a:endParaRPr lang="en-GB" b="1" spc="-25" dirty="0">
              <a:solidFill>
                <a:srgbClr val="2C2F31"/>
              </a:solidFill>
              <a:latin typeface="Trebuchet MS"/>
              <a:cs typeface="Trebuchet MS"/>
            </a:endParaRPr>
          </a:p>
        </p:txBody>
      </p:sp>
      <p:pic>
        <p:nvPicPr>
          <p:cNvPr id="21" name="Picture 20">
            <a:extLst>
              <a:ext uri="{FF2B5EF4-FFF2-40B4-BE49-F238E27FC236}">
                <a16:creationId xmlns:a16="http://schemas.microsoft.com/office/drawing/2014/main" id="{DE759852-3900-4A93-813D-7559874264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0302" y="397585"/>
            <a:ext cx="1591148" cy="521179"/>
          </a:xfrm>
          <a:prstGeom prst="rect">
            <a:avLst/>
          </a:prstGeom>
        </p:spPr>
      </p:pic>
    </p:spTree>
    <p:extLst>
      <p:ext uri="{BB962C8B-B14F-4D97-AF65-F5344CB8AC3E}">
        <p14:creationId xmlns:p14="http://schemas.microsoft.com/office/powerpoint/2010/main" val="113038968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28875" y="640566"/>
            <a:ext cx="8573287" cy="689985"/>
          </a:xfrm>
        </p:spPr>
        <p:txBody>
          <a:bodyPr>
            <a:normAutofit fontScale="90000"/>
          </a:bodyPr>
          <a:lstStyle/>
          <a:p>
            <a:r>
              <a:rPr kumimoji="1" lang="en-US" altLang="zh-CN" sz="3599" dirty="0">
                <a:latin typeface="Arial" panose="020B0604020202020204" pitchFamily="34" charset="0"/>
                <a:sym typeface="Arial" panose="020B0604020202020204" pitchFamily="34" charset="0"/>
              </a:rPr>
              <a:t>European perspectives on digital sovereignty</a:t>
            </a:r>
            <a:br>
              <a:rPr kumimoji="1" lang="zh-CN" altLang="en-US" sz="3599" dirty="0">
                <a:latin typeface="Arial" panose="020B0604020202020204" pitchFamily="34" charset="0"/>
                <a:sym typeface="Arial" panose="020B0604020202020204" pitchFamily="34" charset="0"/>
              </a:rPr>
            </a:br>
            <a:br>
              <a:rPr kumimoji="1" lang="zh-CN" altLang="en-US" sz="3599" dirty="0">
                <a:latin typeface="Arial" panose="020B0604020202020204" pitchFamily="34" charset="0"/>
                <a:sym typeface="Arial" panose="020B0604020202020204" pitchFamily="34" charset="0"/>
              </a:rPr>
            </a:br>
            <a:endParaRPr lang="zh-CN" altLang="en-US" sz="3599" dirty="0">
              <a:latin typeface="Arial" panose="020B0604020202020204" pitchFamily="34" charset="0"/>
              <a:sym typeface="Arial" panose="020B0604020202020204" pitchFamily="34" charset="0"/>
            </a:endParaRPr>
          </a:p>
        </p:txBody>
      </p:sp>
      <p:sp>
        <p:nvSpPr>
          <p:cNvPr id="5" name="矩形 3"/>
          <p:cNvSpPr/>
          <p:nvPr/>
        </p:nvSpPr>
        <p:spPr>
          <a:xfrm>
            <a:off x="934909" y="1245050"/>
            <a:ext cx="2639132" cy="663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r>
              <a:rPr lang="en-US" altLang="zh-CN" sz="2399" dirty="0">
                <a:solidFill>
                  <a:schemeClr val="tx1"/>
                </a:solidFill>
                <a:latin typeface="Arial" panose="020B0604020202020204" pitchFamily="34" charset="0"/>
                <a:ea typeface="Microsoft YaHei" panose="020B0503020204020204" pitchFamily="34" charset="-122"/>
                <a:sym typeface="Arial" panose="020B0604020202020204" pitchFamily="34" charset="0"/>
              </a:rPr>
              <a:t>February 2021</a:t>
            </a:r>
          </a:p>
        </p:txBody>
      </p:sp>
      <p:pic>
        <p:nvPicPr>
          <p:cNvPr id="4" name="Picture 3">
            <a:extLst>
              <a:ext uri="{FF2B5EF4-FFF2-40B4-BE49-F238E27FC236}">
                <a16:creationId xmlns:a16="http://schemas.microsoft.com/office/drawing/2014/main" id="{AA4D82D2-CE7F-45FA-B168-9D83B1EC15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0302" y="397585"/>
            <a:ext cx="1591148" cy="521179"/>
          </a:xfrm>
          <a:prstGeom prst="rect">
            <a:avLst/>
          </a:prstGeom>
        </p:spPr>
      </p:pic>
      <p:pic>
        <p:nvPicPr>
          <p:cNvPr id="6" name="Picture 5">
            <a:extLst>
              <a:ext uri="{FF2B5EF4-FFF2-40B4-BE49-F238E27FC236}">
                <a16:creationId xmlns:a16="http://schemas.microsoft.com/office/drawing/2014/main" id="{E55669E0-C1B7-424D-B464-0E037BA172F4}"/>
              </a:ext>
            </a:extLst>
          </p:cNvPr>
          <p:cNvPicPr>
            <a:picLocks noChangeAspect="1"/>
          </p:cNvPicPr>
          <p:nvPr/>
        </p:nvPicPr>
        <p:blipFill>
          <a:blip r:embed="rId3"/>
          <a:stretch>
            <a:fillRect/>
          </a:stretch>
        </p:blipFill>
        <p:spPr>
          <a:xfrm>
            <a:off x="9022097" y="5834800"/>
            <a:ext cx="3086531" cy="981212"/>
          </a:xfrm>
          <a:prstGeom prst="rect">
            <a:avLst/>
          </a:prstGeom>
        </p:spPr>
      </p:pic>
    </p:spTree>
    <p:extLst>
      <p:ext uri="{BB962C8B-B14F-4D97-AF65-F5344CB8AC3E}">
        <p14:creationId xmlns:p14="http://schemas.microsoft.com/office/powerpoint/2010/main" val="1414159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a:spLocks/>
          </p:cNvSpPr>
          <p:nvPr/>
        </p:nvSpPr>
        <p:spPr>
          <a:xfrm>
            <a:off x="539613" y="608168"/>
            <a:ext cx="1881853" cy="369332"/>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lnSpc>
                <a:spcPct val="100000"/>
              </a:lnSpc>
            </a:pPr>
            <a:r>
              <a:rPr lang="bs-Latn-BA" sz="2400" b="1" spc="-55" dirty="0">
                <a:solidFill>
                  <a:srgbClr val="2C2F31"/>
                </a:solidFill>
                <a:latin typeface="DINPro-Bold" panose="02000503030000020004" pitchFamily="50" charset="0"/>
                <a:cs typeface="Trebuchet MS"/>
              </a:rPr>
              <a:t>Objectives</a:t>
            </a:r>
            <a:endParaRPr lang="en-GB" sz="2400" b="1" spc="-55" dirty="0">
              <a:solidFill>
                <a:srgbClr val="2C2F31"/>
              </a:solidFill>
              <a:latin typeface="DINPro-Bold" panose="02000503030000020004" pitchFamily="50" charset="0"/>
              <a:cs typeface="Trebuchet MS"/>
            </a:endParaRPr>
          </a:p>
        </p:txBody>
      </p:sp>
      <p:sp>
        <p:nvSpPr>
          <p:cNvPr id="9" name="object 3"/>
          <p:cNvSpPr txBox="1"/>
          <p:nvPr/>
        </p:nvSpPr>
        <p:spPr>
          <a:xfrm>
            <a:off x="539194" y="1268650"/>
            <a:ext cx="10191010" cy="1661993"/>
          </a:xfrm>
          <a:prstGeom prst="rect">
            <a:avLst/>
          </a:prstGeom>
        </p:spPr>
        <p:txBody>
          <a:bodyPr vert="horz" wrap="square" lIns="0" tIns="0" rIns="0" bIns="0" rtlCol="0">
            <a:spAutoFit/>
          </a:bodyPr>
          <a:lstStyle/>
          <a:p>
            <a:pPr marL="184150" marR="5080" indent="-171450" algn="just">
              <a:lnSpc>
                <a:spcPct val="100000"/>
              </a:lnSpc>
              <a:buFontTx/>
              <a:buChar char="-"/>
            </a:pPr>
            <a:r>
              <a:rPr lang="en-US" b="0" i="0" dirty="0">
                <a:effectLst/>
                <a:latin typeface="-apple-system"/>
              </a:rPr>
              <a:t>the importance of digital sovereignty, its borders and technology used to collect information and also how to protect it</a:t>
            </a:r>
            <a:endParaRPr lang="bs-Latn-BA" b="0" i="0" dirty="0">
              <a:effectLst/>
              <a:latin typeface="-apple-system"/>
            </a:endParaRPr>
          </a:p>
          <a:p>
            <a:pPr marL="184150" marR="5080" indent="-171450" algn="just">
              <a:lnSpc>
                <a:spcPct val="100000"/>
              </a:lnSpc>
              <a:buFontTx/>
              <a:buChar char="-"/>
            </a:pPr>
            <a:r>
              <a:rPr lang="en-US" b="0" i="0" dirty="0">
                <a:effectLst/>
                <a:latin typeface="-apple-system"/>
              </a:rPr>
              <a:t>we will discuss the availability of large pools of data, and infrastructure for using and exchanging data</a:t>
            </a:r>
            <a:endParaRPr lang="bs-Latn-BA" b="0" i="0" dirty="0">
              <a:effectLst/>
              <a:latin typeface="-apple-system"/>
            </a:endParaRPr>
          </a:p>
          <a:p>
            <a:pPr marL="184150" marR="5080" indent="-171450" algn="just">
              <a:lnSpc>
                <a:spcPct val="100000"/>
              </a:lnSpc>
              <a:buFontTx/>
              <a:buChar char="-"/>
            </a:pPr>
            <a:r>
              <a:rPr lang="en-US" b="0" i="0" dirty="0">
                <a:effectLst/>
                <a:latin typeface="-apple-system"/>
              </a:rPr>
              <a:t>importance of appropriate governance rules and regulation</a:t>
            </a:r>
            <a:endParaRPr lang="bs-Latn-BA" b="0" i="0" dirty="0">
              <a:effectLst/>
              <a:latin typeface="-apple-system"/>
            </a:endParaRPr>
          </a:p>
          <a:p>
            <a:pPr marL="184150" marR="5080" indent="-171450" algn="just">
              <a:lnSpc>
                <a:spcPct val="100000"/>
              </a:lnSpc>
              <a:buFontTx/>
              <a:buChar char="-"/>
            </a:pPr>
            <a:r>
              <a:rPr lang="en-US" b="0" i="0" dirty="0">
                <a:effectLst/>
                <a:latin typeface="-apple-system"/>
              </a:rPr>
              <a:t>visibility into the clouds they use </a:t>
            </a:r>
            <a:endParaRPr lang="bs-Latn-BA" b="0" i="0" dirty="0">
              <a:effectLst/>
              <a:latin typeface="-apple-system"/>
            </a:endParaRPr>
          </a:p>
          <a:p>
            <a:pPr marL="184150" marR="5080" indent="-171450" algn="just">
              <a:lnSpc>
                <a:spcPct val="100000"/>
              </a:lnSpc>
              <a:buFontTx/>
              <a:buChar char="-"/>
            </a:pPr>
            <a:endParaRPr lang="en-GB" b="1" spc="-25" dirty="0">
              <a:solidFill>
                <a:srgbClr val="2C2F31"/>
              </a:solidFill>
              <a:latin typeface="Trebuchet MS"/>
              <a:cs typeface="Trebuchet MS"/>
            </a:endParaRPr>
          </a:p>
        </p:txBody>
      </p:sp>
      <p:sp>
        <p:nvSpPr>
          <p:cNvPr id="11" name="TextBox 10"/>
          <p:cNvSpPr txBox="1"/>
          <p:nvPr/>
        </p:nvSpPr>
        <p:spPr>
          <a:xfrm>
            <a:off x="0" y="5980089"/>
            <a:ext cx="12191999" cy="461665"/>
          </a:xfrm>
          <a:prstGeom prst="rect">
            <a:avLst/>
          </a:prstGeom>
          <a:solidFill>
            <a:schemeClr val="bg2">
              <a:lumMod val="10000"/>
              <a:alpha val="59000"/>
            </a:schemeClr>
          </a:solidFill>
        </p:spPr>
        <p:txBody>
          <a:bodyPr wrap="square" rtlCol="0">
            <a:spAutoFit/>
          </a:bodyPr>
          <a:lstStyle/>
          <a:p>
            <a:pPr lvl="1"/>
            <a:r>
              <a:rPr lang="en-US" sz="2400" spc="600" dirty="0">
                <a:solidFill>
                  <a:prstClr val="white"/>
                </a:solidFill>
                <a:latin typeface="Cambria" panose="02040503050406030204" pitchFamily="18" charset="0"/>
                <a:cs typeface="Times New Roman" panose="02020603050405020304" pitchFamily="18" charset="0"/>
              </a:rPr>
              <a:t>INTRODUCTION </a:t>
            </a:r>
          </a:p>
        </p:txBody>
      </p:sp>
      <p:pic>
        <p:nvPicPr>
          <p:cNvPr id="12" name="Picture 11">
            <a:extLst>
              <a:ext uri="{FF2B5EF4-FFF2-40B4-BE49-F238E27FC236}">
                <a16:creationId xmlns:a16="http://schemas.microsoft.com/office/drawing/2014/main" id="{A93DE800-5EE2-497E-8227-64944D0AF8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0302" y="397585"/>
            <a:ext cx="1591148" cy="521179"/>
          </a:xfrm>
          <a:prstGeom prst="rect">
            <a:avLst/>
          </a:prstGeom>
        </p:spPr>
      </p:pic>
      <p:sp>
        <p:nvSpPr>
          <p:cNvPr id="13" name="object 2">
            <a:extLst>
              <a:ext uri="{FF2B5EF4-FFF2-40B4-BE49-F238E27FC236}">
                <a16:creationId xmlns:a16="http://schemas.microsoft.com/office/drawing/2014/main" id="{76B98FC0-C718-4027-BC5C-D6BBAB0194BD}"/>
              </a:ext>
            </a:extLst>
          </p:cNvPr>
          <p:cNvSpPr txBox="1">
            <a:spLocks/>
          </p:cNvSpPr>
          <p:nvPr/>
        </p:nvSpPr>
        <p:spPr>
          <a:xfrm>
            <a:off x="520869" y="2930643"/>
            <a:ext cx="1881853" cy="369332"/>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lnSpc>
                <a:spcPct val="100000"/>
              </a:lnSpc>
            </a:pPr>
            <a:r>
              <a:rPr lang="bs-Latn-BA" sz="2400" b="1" spc="-55" dirty="0">
                <a:solidFill>
                  <a:srgbClr val="2C2F31"/>
                </a:solidFill>
                <a:latin typeface="DINPro-Bold" panose="02000503030000020004" pitchFamily="50" charset="0"/>
                <a:cs typeface="Trebuchet MS"/>
              </a:rPr>
              <a:t>Questions</a:t>
            </a:r>
            <a:endParaRPr lang="en-GB" sz="2400" b="1" spc="-55" dirty="0">
              <a:solidFill>
                <a:srgbClr val="2C2F31"/>
              </a:solidFill>
              <a:latin typeface="DINPro-Bold" panose="02000503030000020004" pitchFamily="50" charset="0"/>
              <a:cs typeface="Trebuchet MS"/>
            </a:endParaRPr>
          </a:p>
        </p:txBody>
      </p:sp>
      <p:sp>
        <p:nvSpPr>
          <p:cNvPr id="14" name="object 3">
            <a:extLst>
              <a:ext uri="{FF2B5EF4-FFF2-40B4-BE49-F238E27FC236}">
                <a16:creationId xmlns:a16="http://schemas.microsoft.com/office/drawing/2014/main" id="{A98D7338-EC8D-40C2-B81E-09D578AF2CF7}"/>
              </a:ext>
            </a:extLst>
          </p:cNvPr>
          <p:cNvSpPr txBox="1"/>
          <p:nvPr/>
        </p:nvSpPr>
        <p:spPr>
          <a:xfrm>
            <a:off x="448998" y="3558026"/>
            <a:ext cx="10191010" cy="1384995"/>
          </a:xfrm>
          <a:prstGeom prst="rect">
            <a:avLst/>
          </a:prstGeom>
        </p:spPr>
        <p:txBody>
          <a:bodyPr vert="horz" wrap="square" lIns="0" tIns="0" rIns="0" bIns="0" rtlCol="0">
            <a:spAutoFit/>
          </a:bodyPr>
          <a:lstStyle/>
          <a:p>
            <a:pPr marL="355600" marR="5080" indent="-342900" algn="just">
              <a:lnSpc>
                <a:spcPct val="100000"/>
              </a:lnSpc>
              <a:buAutoNum type="arabicPeriod"/>
            </a:pPr>
            <a:r>
              <a:rPr lang="bs-Latn-BA" dirty="0">
                <a:solidFill>
                  <a:srgbClr val="222222"/>
                </a:solidFill>
                <a:latin typeface="verdana" panose="020B0604030504040204" pitchFamily="34" charset="0"/>
              </a:rPr>
              <a:t>What is Data Sovereignty?</a:t>
            </a:r>
          </a:p>
          <a:p>
            <a:pPr marL="355600" marR="5080" indent="-342900" algn="just">
              <a:lnSpc>
                <a:spcPct val="100000"/>
              </a:lnSpc>
              <a:buAutoNum type="arabicPeriod"/>
            </a:pPr>
            <a:r>
              <a:rPr lang="bs-Latn-BA" dirty="0">
                <a:solidFill>
                  <a:srgbClr val="222222"/>
                </a:solidFill>
                <a:latin typeface="verdana" panose="020B0604030504040204" pitchFamily="34" charset="0"/>
              </a:rPr>
              <a:t>How does the World handle the notion of data protection and what policies other countries have?</a:t>
            </a:r>
          </a:p>
          <a:p>
            <a:pPr marL="355600" marR="5080" indent="-342900" algn="just">
              <a:lnSpc>
                <a:spcPct val="100000"/>
              </a:lnSpc>
              <a:buAutoNum type="arabicPeriod"/>
            </a:pPr>
            <a:r>
              <a:rPr lang="bs-Latn-BA" dirty="0">
                <a:solidFill>
                  <a:srgbClr val="222222"/>
                </a:solidFill>
                <a:latin typeface="verdana" panose="020B0604030504040204" pitchFamily="34" charset="0"/>
              </a:rPr>
              <a:t>W</a:t>
            </a:r>
            <a:r>
              <a:rPr lang="en-US" b="0" i="0" dirty="0">
                <a:solidFill>
                  <a:srgbClr val="222222"/>
                </a:solidFill>
                <a:effectLst/>
                <a:latin typeface="verdana" panose="020B0604030504040204" pitchFamily="34" charset="0"/>
              </a:rPr>
              <a:t>hat areas should have the highest level of investments in R&amp;D and cybersecurity sector adoption in Qatar?</a:t>
            </a:r>
            <a:endParaRPr lang="en-GB" b="1" spc="-25" dirty="0">
              <a:solidFill>
                <a:srgbClr val="2C2F31"/>
              </a:solidFill>
              <a:latin typeface="Trebuchet MS"/>
              <a:cs typeface="Trebuchet MS"/>
            </a:endParaRPr>
          </a:p>
        </p:txBody>
      </p:sp>
      <p:pic>
        <p:nvPicPr>
          <p:cNvPr id="3" name="Picture 2">
            <a:extLst>
              <a:ext uri="{FF2B5EF4-FFF2-40B4-BE49-F238E27FC236}">
                <a16:creationId xmlns:a16="http://schemas.microsoft.com/office/drawing/2014/main" id="{307D41F8-7B42-4DAA-85B6-8717F0F2DBFC}"/>
              </a:ext>
            </a:extLst>
          </p:cNvPr>
          <p:cNvPicPr>
            <a:picLocks noChangeAspect="1"/>
          </p:cNvPicPr>
          <p:nvPr/>
        </p:nvPicPr>
        <p:blipFill>
          <a:blip r:embed="rId4"/>
          <a:stretch>
            <a:fillRect/>
          </a:stretch>
        </p:blipFill>
        <p:spPr>
          <a:xfrm>
            <a:off x="6000064" y="5242297"/>
            <a:ext cx="5997386" cy="694106"/>
          </a:xfrm>
          <a:prstGeom prst="rect">
            <a:avLst/>
          </a:prstGeom>
        </p:spPr>
      </p:pic>
    </p:spTree>
    <p:extLst>
      <p:ext uri="{BB962C8B-B14F-4D97-AF65-F5344CB8AC3E}">
        <p14:creationId xmlns:p14="http://schemas.microsoft.com/office/powerpoint/2010/main" val="368014649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9C0DAE-A775-7B4B-9808-A46C0C04E510}"/>
              </a:ext>
            </a:extLst>
          </p:cNvPr>
          <p:cNvSpPr>
            <a:spLocks noGrp="1"/>
          </p:cNvSpPr>
          <p:nvPr>
            <p:ph type="body" sz="quarter" idx="10"/>
          </p:nvPr>
        </p:nvSpPr>
        <p:spPr>
          <a:xfrm>
            <a:off x="1041404" y="1842670"/>
            <a:ext cx="10005458" cy="3531875"/>
          </a:xfrm>
          <a:solidFill>
            <a:schemeClr val="bg1"/>
          </a:solidFill>
        </p:spPr>
        <p:txBody>
          <a:bodyPr/>
          <a:lstStyle/>
          <a:p>
            <a:r>
              <a:rPr lang="en-US" altLang="zh-CN" sz="2799" dirty="0">
                <a:solidFill>
                  <a:srgbClr val="C00000"/>
                </a:solidFill>
              </a:rPr>
              <a:t> </a:t>
            </a:r>
            <a:r>
              <a:rPr lang="en-US" altLang="zh-CN" sz="2799" dirty="0"/>
              <a:t>What is ‘digital sovereignty’?</a:t>
            </a:r>
          </a:p>
          <a:p>
            <a:endParaRPr lang="en-US" altLang="zh-CN" sz="2799" dirty="0"/>
          </a:p>
          <a:p>
            <a:r>
              <a:rPr lang="en-US" altLang="zh-CN" sz="2799" dirty="0"/>
              <a:t> Why has ‘digital sovereignty’ become a hot topic?</a:t>
            </a:r>
          </a:p>
          <a:p>
            <a:endParaRPr lang="en-US" altLang="zh-CN" sz="2799" dirty="0"/>
          </a:p>
          <a:p>
            <a:r>
              <a:rPr lang="en-US" altLang="zh-CN" sz="2799" dirty="0"/>
              <a:t> What is being proposed to support ‘digital sovereignty’?</a:t>
            </a:r>
          </a:p>
          <a:p>
            <a:pPr marL="9521" indent="0">
              <a:buNone/>
            </a:pPr>
            <a:endParaRPr lang="en-US" altLang="zh-CN" sz="2799" dirty="0"/>
          </a:p>
          <a:p>
            <a:pPr marL="9521" indent="0">
              <a:buNone/>
            </a:pPr>
            <a:endParaRPr lang="en-US" altLang="zh-CN" dirty="0"/>
          </a:p>
          <a:p>
            <a:endParaRPr lang="en-US" altLang="zh-CN" dirty="0"/>
          </a:p>
          <a:p>
            <a:pPr marL="9521" indent="0">
              <a:buNone/>
            </a:pPr>
            <a:endParaRPr lang="en-US" dirty="0"/>
          </a:p>
        </p:txBody>
      </p:sp>
      <p:sp>
        <p:nvSpPr>
          <p:cNvPr id="3" name="Oval 2"/>
          <p:cNvSpPr/>
          <p:nvPr/>
        </p:nvSpPr>
        <p:spPr>
          <a:xfrm>
            <a:off x="809073" y="1825584"/>
            <a:ext cx="569937" cy="615774"/>
          </a:xfrm>
          <a:prstGeom prst="ellipse">
            <a:avLst/>
          </a:prstGeom>
          <a:solidFill>
            <a:srgbClr val="EA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b="1" dirty="0">
                <a:solidFill>
                  <a:srgbClr val="FFFFFF"/>
                </a:solidFill>
              </a:rPr>
              <a:t>1</a:t>
            </a:r>
            <a:endParaRPr lang="en-GB" sz="2399" b="1" dirty="0">
              <a:solidFill>
                <a:srgbClr val="FFFFFF"/>
              </a:solidFill>
            </a:endParaRPr>
          </a:p>
        </p:txBody>
      </p:sp>
      <p:sp>
        <p:nvSpPr>
          <p:cNvPr id="4" name="Oval 3"/>
          <p:cNvSpPr/>
          <p:nvPr/>
        </p:nvSpPr>
        <p:spPr>
          <a:xfrm>
            <a:off x="809073" y="2685860"/>
            <a:ext cx="569937" cy="615774"/>
          </a:xfrm>
          <a:prstGeom prst="ellipse">
            <a:avLst/>
          </a:prstGeom>
          <a:solidFill>
            <a:srgbClr val="EA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b="1" dirty="0">
                <a:solidFill>
                  <a:srgbClr val="FFFFFF"/>
                </a:solidFill>
              </a:rPr>
              <a:t>2</a:t>
            </a:r>
            <a:endParaRPr lang="en-GB" sz="2399" b="1" dirty="0">
              <a:solidFill>
                <a:srgbClr val="FFFFFF"/>
              </a:solidFill>
            </a:endParaRPr>
          </a:p>
        </p:txBody>
      </p:sp>
      <p:sp>
        <p:nvSpPr>
          <p:cNvPr id="5" name="Oval 4"/>
          <p:cNvSpPr/>
          <p:nvPr/>
        </p:nvSpPr>
        <p:spPr>
          <a:xfrm>
            <a:off x="809073" y="3546136"/>
            <a:ext cx="569937" cy="615774"/>
          </a:xfrm>
          <a:prstGeom prst="ellipse">
            <a:avLst/>
          </a:prstGeom>
          <a:solidFill>
            <a:srgbClr val="EA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b="1" dirty="0">
                <a:solidFill>
                  <a:srgbClr val="FFFFFF"/>
                </a:solidFill>
              </a:rPr>
              <a:t>3</a:t>
            </a:r>
            <a:endParaRPr lang="en-GB" sz="2399" b="1" dirty="0">
              <a:solidFill>
                <a:srgbClr val="FFFFFF"/>
              </a:solidFill>
            </a:endParaRPr>
          </a:p>
        </p:txBody>
      </p:sp>
      <p:pic>
        <p:nvPicPr>
          <p:cNvPr id="7" name="Picture 6">
            <a:extLst>
              <a:ext uri="{FF2B5EF4-FFF2-40B4-BE49-F238E27FC236}">
                <a16:creationId xmlns:a16="http://schemas.microsoft.com/office/drawing/2014/main" id="{FE2FF239-27B8-4AF7-BCA0-45F616FF1AA7}"/>
              </a:ext>
            </a:extLst>
          </p:cNvPr>
          <p:cNvPicPr>
            <a:picLocks noChangeAspect="1"/>
          </p:cNvPicPr>
          <p:nvPr/>
        </p:nvPicPr>
        <p:blipFill>
          <a:blip r:embed="rId2"/>
          <a:stretch>
            <a:fillRect/>
          </a:stretch>
        </p:blipFill>
        <p:spPr>
          <a:xfrm>
            <a:off x="7960331" y="5578958"/>
            <a:ext cx="3086531" cy="981212"/>
          </a:xfrm>
          <a:prstGeom prst="rect">
            <a:avLst/>
          </a:prstGeom>
        </p:spPr>
      </p:pic>
      <p:pic>
        <p:nvPicPr>
          <p:cNvPr id="8" name="Picture 7">
            <a:extLst>
              <a:ext uri="{FF2B5EF4-FFF2-40B4-BE49-F238E27FC236}">
                <a16:creationId xmlns:a16="http://schemas.microsoft.com/office/drawing/2014/main" id="{243134BD-0BBF-41DF-9A91-3A758AD91A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0302" y="397585"/>
            <a:ext cx="1591148" cy="521179"/>
          </a:xfrm>
          <a:prstGeom prst="rect">
            <a:avLst/>
          </a:prstGeom>
        </p:spPr>
      </p:pic>
    </p:spTree>
    <p:extLst>
      <p:ext uri="{BB962C8B-B14F-4D97-AF65-F5344CB8AC3E}">
        <p14:creationId xmlns:p14="http://schemas.microsoft.com/office/powerpoint/2010/main" val="2673546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梯形 27"/>
          <p:cNvSpPr/>
          <p:nvPr/>
        </p:nvSpPr>
        <p:spPr>
          <a:xfrm rot="16200000">
            <a:off x="530106" y="2363503"/>
            <a:ext cx="5131253" cy="2100034"/>
          </a:xfrm>
          <a:prstGeom prst="trapezoid">
            <a:avLst>
              <a:gd name="adj" fmla="val 119776"/>
            </a:avLst>
          </a:prstGeom>
          <a:gradFill>
            <a:gsLst>
              <a:gs pos="0">
                <a:srgbClr val="FFFFFF"/>
              </a:gs>
              <a:gs pos="100000">
                <a:srgbClr val="282828">
                  <a:lumMod val="10000"/>
                  <a:lumOff val="90000"/>
                </a:srgbClr>
              </a:gs>
            </a:gsLst>
            <a:lin ang="5400000" scaled="1"/>
          </a:grad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defRPr/>
            </a:pPr>
            <a:endParaRPr lang="zh-CN" altLang="en-US" sz="1200" b="1" kern="0" dirty="0">
              <a:solidFill>
                <a:srgbClr val="1D1D1A"/>
              </a:solidFill>
              <a:cs typeface="+mn-ea"/>
              <a:sym typeface="Arial" panose="020B0604020202020204" pitchFamily="34" charset="0"/>
            </a:endParaRPr>
          </a:p>
        </p:txBody>
      </p:sp>
      <p:sp>
        <p:nvSpPr>
          <p:cNvPr id="39" name="矩形 38"/>
          <p:cNvSpPr/>
          <p:nvPr/>
        </p:nvSpPr>
        <p:spPr>
          <a:xfrm>
            <a:off x="4805990" y="968209"/>
            <a:ext cx="6549238" cy="1602160"/>
          </a:xfrm>
          <a:prstGeom prst="rect">
            <a:avLst/>
          </a:prstGeom>
          <a:noFill/>
          <a:ln w="12700" cap="flat" cmpd="sng" algn="ctr">
            <a:solidFill>
              <a:srgbClr val="FFFFFF">
                <a:lumMod val="85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ts val="600"/>
              </a:spcBef>
              <a:defRPr/>
            </a:pPr>
            <a:r>
              <a:rPr lang="en-US" altLang="zh-CN" sz="1299" b="1" dirty="0">
                <a:solidFill>
                  <a:srgbClr val="C00000"/>
                </a:solidFill>
                <a:cs typeface="+mn-ea"/>
                <a:sym typeface="Arial" panose="020B0604020202020204" pitchFamily="34" charset="0"/>
              </a:rPr>
              <a:t>Reflecting a recent pivot and perception of the digital geopolitical landscape</a:t>
            </a:r>
          </a:p>
          <a:p>
            <a:pPr marL="285607" indent="-285607" defTabSz="914112" fontAlgn="ctr">
              <a:spcBef>
                <a:spcPts val="200"/>
              </a:spcBef>
              <a:buFont typeface="Arial" panose="020B0604020202020204" pitchFamily="34" charset="0"/>
              <a:buChar char="•"/>
              <a:defRPr/>
            </a:pPr>
            <a:r>
              <a:rPr lang="en-US" altLang="zh-CN" sz="1200" b="1" dirty="0">
                <a:solidFill>
                  <a:srgbClr val="000000"/>
                </a:solidFill>
                <a:ea typeface="微软雅黑" panose="020B0503020204020204" pitchFamily="34" charset="-122"/>
              </a:rPr>
              <a:t>Losing the future:</a:t>
            </a:r>
            <a:r>
              <a:rPr lang="en-US" altLang="zh-CN" sz="1200" dirty="0">
                <a:solidFill>
                  <a:srgbClr val="000000"/>
                </a:solidFill>
                <a:ea typeface="微软雅黑" panose="020B0503020204020204" pitchFamily="34" charset="-122"/>
              </a:rPr>
              <a:t> The public debate, especially in Europe has taken a turn to emphasise the strategic dimension of the need to catch-up on the leading digital nations and create greater autonomy and fair competition for European stakeholders.</a:t>
            </a:r>
          </a:p>
          <a:p>
            <a:pPr marL="285607" indent="-285607" defTabSz="914112" fontAlgn="ctr">
              <a:spcBef>
                <a:spcPts val="200"/>
              </a:spcBef>
              <a:buFont typeface="Arial" panose="020B0604020202020204" pitchFamily="34" charset="0"/>
              <a:buChar char="•"/>
              <a:defRPr/>
            </a:pPr>
            <a:r>
              <a:rPr lang="en-GB" altLang="zh-CN" sz="1200" b="1" dirty="0">
                <a:solidFill>
                  <a:srgbClr val="000000"/>
                </a:solidFill>
                <a:ea typeface="微软雅黑" panose="020B0503020204020204" pitchFamily="34" charset="-122"/>
              </a:rPr>
              <a:t>Digital taxation: </a:t>
            </a:r>
            <a:r>
              <a:rPr lang="en-GB" altLang="zh-CN" sz="1200" dirty="0">
                <a:solidFill>
                  <a:srgbClr val="000000"/>
                </a:solidFill>
                <a:ea typeface="微软雅黑" panose="020B0503020204020204" pitchFamily="34" charset="-122"/>
              </a:rPr>
              <a:t>One commonly voiced grievance is the low – albeit legal – rates of tax paid by global internet giants in Europe. This they believe has further contributed to a feeling of sovereign powerlessness and energized actions to confront it.</a:t>
            </a:r>
          </a:p>
        </p:txBody>
      </p:sp>
      <p:sp>
        <p:nvSpPr>
          <p:cNvPr id="20" name="副标题 1"/>
          <p:cNvSpPr txBox="1">
            <a:spLocks/>
          </p:cNvSpPr>
          <p:nvPr/>
        </p:nvSpPr>
        <p:spPr>
          <a:xfrm>
            <a:off x="286574" y="147069"/>
            <a:ext cx="11241054" cy="458087"/>
          </a:xfrm>
          <a:prstGeom prst="rect">
            <a:avLst/>
          </a:prstGeom>
        </p:spPr>
        <p:txBody>
          <a:bodyPr vert="horz" wrap="square" lIns="91404" tIns="45702" rIns="91404" bIns="45702" anchor="t" anchorCtr="0">
            <a:noAutofit/>
          </a:bodyPr>
          <a:lstStyle>
            <a:defPPr>
              <a:defRPr lang="en-US"/>
            </a:defPPr>
            <a:lvl1pPr indent="0" defTabSz="1187323" fontAlgn="ctr">
              <a:lnSpc>
                <a:spcPct val="90000"/>
              </a:lnSpc>
              <a:spcBef>
                <a:spcPts val="1299"/>
              </a:spcBef>
              <a:buFont typeface="Arial" panose="020B0604020202020204" pitchFamily="34" charset="0"/>
              <a:buNone/>
              <a:defRPr sz="2800" b="1">
                <a:latin typeface="Arial" panose="020B0604020202020204" pitchFamily="34" charset="0"/>
                <a:ea typeface="微软雅黑" panose="020B0503020204020204" pitchFamily="34" charset="-122"/>
              </a:defRPr>
            </a:lvl1pPr>
            <a:lvl2pPr marL="890493" indent="-296831" defTabSz="1187323">
              <a:lnSpc>
                <a:spcPct val="90000"/>
              </a:lnSpc>
              <a:spcBef>
                <a:spcPts val="650"/>
              </a:spcBef>
              <a:buFont typeface="Arial" panose="020B0604020202020204" pitchFamily="34" charset="0"/>
              <a:buChar char="•"/>
              <a:defRPr sz="3117"/>
            </a:lvl2pPr>
            <a:lvl3pPr marL="1484155" indent="-296831" defTabSz="1187323">
              <a:lnSpc>
                <a:spcPct val="90000"/>
              </a:lnSpc>
              <a:spcBef>
                <a:spcPts val="650"/>
              </a:spcBef>
              <a:buFont typeface="Arial" panose="020B0604020202020204" pitchFamily="34" charset="0"/>
              <a:buChar char="•"/>
              <a:defRPr sz="2597"/>
            </a:lvl3pPr>
            <a:lvl4pPr marL="2077816" indent="-296831" defTabSz="1187323">
              <a:lnSpc>
                <a:spcPct val="90000"/>
              </a:lnSpc>
              <a:spcBef>
                <a:spcPts val="650"/>
              </a:spcBef>
              <a:buFont typeface="Arial" panose="020B0604020202020204" pitchFamily="34" charset="0"/>
              <a:buChar char="•"/>
              <a:defRPr sz="2337"/>
            </a:lvl4pPr>
            <a:lvl5pPr marL="2671478" indent="-296831" defTabSz="1187323">
              <a:lnSpc>
                <a:spcPct val="90000"/>
              </a:lnSpc>
              <a:spcBef>
                <a:spcPts val="650"/>
              </a:spcBef>
              <a:buFont typeface="Arial" panose="020B0604020202020204" pitchFamily="34" charset="0"/>
              <a:buChar char="•"/>
              <a:defRPr sz="2337"/>
            </a:lvl5pPr>
            <a:lvl6pPr marL="3265140" indent="-296831" defTabSz="1187323">
              <a:lnSpc>
                <a:spcPct val="90000"/>
              </a:lnSpc>
              <a:spcBef>
                <a:spcPts val="650"/>
              </a:spcBef>
              <a:buFont typeface="Arial" panose="020B0604020202020204" pitchFamily="34" charset="0"/>
              <a:buChar char="•"/>
              <a:defRPr sz="2337"/>
            </a:lvl6pPr>
            <a:lvl7pPr marL="3858802" indent="-296831" defTabSz="1187323">
              <a:lnSpc>
                <a:spcPct val="90000"/>
              </a:lnSpc>
              <a:spcBef>
                <a:spcPts val="650"/>
              </a:spcBef>
              <a:buFont typeface="Arial" panose="020B0604020202020204" pitchFamily="34" charset="0"/>
              <a:buChar char="•"/>
              <a:defRPr sz="2337"/>
            </a:lvl7pPr>
            <a:lvl8pPr marL="4452464" indent="-296831" defTabSz="1187323">
              <a:lnSpc>
                <a:spcPct val="90000"/>
              </a:lnSpc>
              <a:spcBef>
                <a:spcPts val="650"/>
              </a:spcBef>
              <a:buFont typeface="Arial" panose="020B0604020202020204" pitchFamily="34" charset="0"/>
              <a:buChar char="•"/>
              <a:defRPr sz="2337"/>
            </a:lvl8pPr>
            <a:lvl9pPr marL="5046125" indent="-296831" defTabSz="1187323">
              <a:lnSpc>
                <a:spcPct val="90000"/>
              </a:lnSpc>
              <a:spcBef>
                <a:spcPts val="650"/>
              </a:spcBef>
              <a:buFont typeface="Arial" panose="020B0604020202020204" pitchFamily="34" charset="0"/>
              <a:buChar char="•"/>
              <a:defRPr sz="2337"/>
            </a:lvl9pPr>
          </a:lstStyle>
          <a:p>
            <a:r>
              <a:rPr lang="en-US" sz="2399" dirty="0">
                <a:solidFill>
                  <a:srgbClr val="C00000"/>
                </a:solidFill>
              </a:rPr>
              <a:t>The three dimensions of digital sovereignty</a:t>
            </a:r>
            <a:endParaRPr lang="en-US" sz="2399" dirty="0">
              <a:solidFill>
                <a:srgbClr val="000000"/>
              </a:solidFill>
            </a:endParaRPr>
          </a:p>
        </p:txBody>
      </p:sp>
      <p:sp>
        <p:nvSpPr>
          <p:cNvPr id="48" name="Rectangle 2"/>
          <p:cNvSpPr/>
          <p:nvPr/>
        </p:nvSpPr>
        <p:spPr>
          <a:xfrm>
            <a:off x="4232714" y="972955"/>
            <a:ext cx="546926" cy="1597414"/>
          </a:xfrm>
          <a:prstGeom prst="rect">
            <a:avLst/>
          </a:prstGeom>
          <a:solidFill>
            <a:schemeClr val="tx2">
              <a:lumMod val="75000"/>
            </a:schemeClr>
          </a:solidFill>
        </p:spPr>
        <p:txBody>
          <a:bodyPr vert="vert270" wrap="square" rtlCol="0" anchor="ctr" anchorCtr="0">
            <a:noAutofit/>
          </a:bodyPr>
          <a:lstStyle/>
          <a:p>
            <a:pPr algn="ctr" defTabSz="914034" fontAlgn="ctr">
              <a:defRPr/>
            </a:pPr>
            <a:r>
              <a:rPr kumimoji="1" lang="en-US" sz="1599" b="1" dirty="0">
                <a:solidFill>
                  <a:srgbClr val="FFFFFF"/>
                </a:solidFill>
                <a:ea typeface="Microsoft YaHei" panose="020B0503020204020204" pitchFamily="34" charset="-122"/>
              </a:rPr>
              <a:t>Strategic</a:t>
            </a:r>
          </a:p>
        </p:txBody>
      </p:sp>
      <p:sp>
        <p:nvSpPr>
          <p:cNvPr id="49" name="Rectangle 22"/>
          <p:cNvSpPr/>
          <p:nvPr/>
        </p:nvSpPr>
        <p:spPr>
          <a:xfrm>
            <a:off x="4232714" y="2810036"/>
            <a:ext cx="546926" cy="1609177"/>
          </a:xfrm>
          <a:prstGeom prst="rect">
            <a:avLst/>
          </a:prstGeom>
          <a:solidFill>
            <a:schemeClr val="accent1">
              <a:lumMod val="40000"/>
              <a:lumOff val="60000"/>
            </a:schemeClr>
          </a:solidFill>
        </p:spPr>
        <p:txBody>
          <a:bodyPr vert="vert270" wrap="square" rtlCol="0" anchor="ctr" anchorCtr="0">
            <a:noAutofit/>
          </a:bodyPr>
          <a:lstStyle/>
          <a:p>
            <a:pPr algn="ctr" defTabSz="914034" fontAlgn="ctr">
              <a:defRPr/>
            </a:pPr>
            <a:r>
              <a:rPr kumimoji="1" lang="en-US" sz="1599" b="1" dirty="0">
                <a:solidFill>
                  <a:srgbClr val="FFFFFF"/>
                </a:solidFill>
                <a:ea typeface="Microsoft YaHei" panose="020B0503020204020204" pitchFamily="34" charset="-122"/>
              </a:rPr>
              <a:t>Privacy</a:t>
            </a:r>
          </a:p>
        </p:txBody>
      </p:sp>
      <p:sp>
        <p:nvSpPr>
          <p:cNvPr id="50" name="Rectangle 28"/>
          <p:cNvSpPr/>
          <p:nvPr/>
        </p:nvSpPr>
        <p:spPr>
          <a:xfrm>
            <a:off x="4232714" y="4658880"/>
            <a:ext cx="546926" cy="1541198"/>
          </a:xfrm>
          <a:prstGeom prst="rect">
            <a:avLst/>
          </a:prstGeom>
          <a:solidFill>
            <a:srgbClr val="0070C0"/>
          </a:solidFill>
        </p:spPr>
        <p:txBody>
          <a:bodyPr vert="vert270" wrap="square" rtlCol="0" anchor="ctr" anchorCtr="0">
            <a:noAutofit/>
          </a:bodyPr>
          <a:lstStyle/>
          <a:p>
            <a:pPr algn="ctr" defTabSz="914034" fontAlgn="ctr">
              <a:defRPr/>
            </a:pPr>
            <a:r>
              <a:rPr kumimoji="1" lang="en-US" sz="1599" b="1" dirty="0">
                <a:solidFill>
                  <a:srgbClr val="FFFFFF"/>
                </a:solidFill>
                <a:ea typeface="Microsoft YaHei" panose="020B0503020204020204" pitchFamily="34" charset="-122"/>
              </a:rPr>
              <a:t>Cybersecurity</a:t>
            </a:r>
          </a:p>
        </p:txBody>
      </p:sp>
      <p:sp>
        <p:nvSpPr>
          <p:cNvPr id="51" name="矩形 50"/>
          <p:cNvSpPr/>
          <p:nvPr/>
        </p:nvSpPr>
        <p:spPr>
          <a:xfrm>
            <a:off x="4805990" y="4658880"/>
            <a:ext cx="6549238" cy="1527299"/>
          </a:xfrm>
          <a:prstGeom prst="rect">
            <a:avLst/>
          </a:prstGeom>
          <a:noFill/>
          <a:ln w="12700" cap="flat" cmpd="sng" algn="ctr">
            <a:solidFill>
              <a:srgbClr val="FFFFFF">
                <a:lumMod val="85000"/>
              </a:srgbClr>
            </a:soli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ctr">
              <a:spcBef>
                <a:spcPts val="200"/>
              </a:spcBef>
            </a:pPr>
            <a:r>
              <a:rPr lang="en-US" sz="1299" b="1" dirty="0">
                <a:solidFill>
                  <a:srgbClr val="C00000"/>
                </a:solidFill>
                <a:ea typeface="微软雅黑" panose="020B0503020204020204" pitchFamily="34" charset="-122"/>
              </a:rPr>
              <a:t>Cybersecurity was the earliest to emerge as a primary concern of policymakers</a:t>
            </a:r>
          </a:p>
          <a:p>
            <a:pPr marL="285636" indent="-285636" fontAlgn="ctr">
              <a:spcBef>
                <a:spcPts val="200"/>
              </a:spcBef>
              <a:buFont typeface="Arial" panose="020B0604020202020204" pitchFamily="34" charset="0"/>
              <a:buChar char="•"/>
              <a:defRPr/>
            </a:pPr>
            <a:r>
              <a:rPr lang="en-GB" sz="1200" b="1" dirty="0">
                <a:solidFill>
                  <a:srgbClr val="000000"/>
                </a:solidFill>
                <a:ea typeface="微软雅黑" panose="020B0503020204020204" pitchFamily="34" charset="-122"/>
              </a:rPr>
              <a:t>1970s:</a:t>
            </a:r>
            <a:r>
              <a:rPr lang="en-GB" sz="1200" dirty="0">
                <a:solidFill>
                  <a:srgbClr val="000000"/>
                </a:solidFill>
                <a:ea typeface="微软雅黑" panose="020B0503020204020204" pitchFamily="34" charset="-122"/>
              </a:rPr>
              <a:t> From CREEPER to Reaper. Computer scientists highlight the security vulnerabilities in the ARPANET – precursor to the internet.</a:t>
            </a:r>
          </a:p>
          <a:p>
            <a:pPr marL="285636" indent="-285636" fontAlgn="ctr">
              <a:spcBef>
                <a:spcPts val="200"/>
              </a:spcBef>
              <a:buFont typeface="Arial" panose="020B0604020202020204" pitchFamily="34" charset="0"/>
              <a:buChar char="•"/>
              <a:defRPr/>
            </a:pPr>
            <a:r>
              <a:rPr lang="en-US" sz="1200" b="1" dirty="0">
                <a:solidFill>
                  <a:srgbClr val="000000"/>
                </a:solidFill>
                <a:ea typeface="微软雅黑" panose="020B0503020204020204" pitchFamily="34" charset="-122"/>
              </a:rPr>
              <a:t>1980s:</a:t>
            </a:r>
            <a:r>
              <a:rPr lang="en-US" sz="1200" dirty="0">
                <a:solidFill>
                  <a:srgbClr val="000000"/>
                </a:solidFill>
                <a:ea typeface="微软雅黑" panose="020B0503020204020204" pitchFamily="34" charset="-122"/>
              </a:rPr>
              <a:t> Birth of the internet witnesses state actors involvement.</a:t>
            </a:r>
          </a:p>
          <a:p>
            <a:pPr marL="285636" indent="-285636" fontAlgn="ctr">
              <a:spcBef>
                <a:spcPts val="200"/>
              </a:spcBef>
              <a:buFont typeface="Arial" panose="020B0604020202020204" pitchFamily="34" charset="0"/>
              <a:buChar char="•"/>
              <a:defRPr/>
            </a:pPr>
            <a:r>
              <a:rPr lang="en-US" sz="1200" b="1" dirty="0">
                <a:solidFill>
                  <a:srgbClr val="000000"/>
                </a:solidFill>
                <a:ea typeface="微软雅黑" panose="020B0503020204020204" pitchFamily="34" charset="-122"/>
              </a:rPr>
              <a:t>2010s:</a:t>
            </a:r>
            <a:r>
              <a:rPr lang="en-US" sz="1200" dirty="0">
                <a:solidFill>
                  <a:srgbClr val="000000"/>
                </a:solidFill>
                <a:ea typeface="微软雅黑" panose="020B0503020204020204" pitchFamily="34" charset="-122"/>
              </a:rPr>
              <a:t> This decade experiences the major publicized security breeches including </a:t>
            </a:r>
            <a:r>
              <a:rPr lang="en-US" sz="1200" dirty="0" err="1">
                <a:solidFill>
                  <a:srgbClr val="000000"/>
                </a:solidFill>
                <a:ea typeface="微软雅黑" panose="020B0503020204020204" pitchFamily="34" charset="-122"/>
              </a:rPr>
              <a:t>Stuxnet</a:t>
            </a:r>
            <a:r>
              <a:rPr lang="en-US" sz="1200" dirty="0">
                <a:solidFill>
                  <a:srgbClr val="000000"/>
                </a:solidFill>
                <a:ea typeface="微软雅黑" panose="020B0503020204020204" pitchFamily="34" charset="-122"/>
              </a:rPr>
              <a:t> Worm 2010; Snowden &amp; The NSA, 2013; Yahoo 2013-2014; </a:t>
            </a:r>
            <a:r>
              <a:rPr lang="en-US" sz="1200" dirty="0" err="1">
                <a:solidFill>
                  <a:srgbClr val="000000"/>
                </a:solidFill>
                <a:ea typeface="微软雅黑" panose="020B0503020204020204" pitchFamily="34" charset="-122"/>
              </a:rPr>
              <a:t>WannaCry</a:t>
            </a:r>
            <a:r>
              <a:rPr lang="en-US" sz="1200" dirty="0">
                <a:solidFill>
                  <a:srgbClr val="000000"/>
                </a:solidFill>
                <a:ea typeface="微软雅黑" panose="020B0503020204020204" pitchFamily="34" charset="-122"/>
              </a:rPr>
              <a:t> 2017.</a:t>
            </a:r>
          </a:p>
        </p:txBody>
      </p:sp>
      <p:sp>
        <p:nvSpPr>
          <p:cNvPr id="52" name="矩形 51"/>
          <p:cNvSpPr/>
          <p:nvPr/>
        </p:nvSpPr>
        <p:spPr>
          <a:xfrm>
            <a:off x="4805990" y="2810036"/>
            <a:ext cx="6549238" cy="1609177"/>
          </a:xfrm>
          <a:prstGeom prst="rect">
            <a:avLst/>
          </a:prstGeom>
          <a:noFill/>
          <a:ln w="12700" cap="flat" cmpd="sng" algn="ctr">
            <a:solidFill>
              <a:srgbClr val="FFFFFF">
                <a:lumMod val="85000"/>
              </a:srgbClr>
            </a:soli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ctr">
              <a:spcBef>
                <a:spcPts val="200"/>
              </a:spcBef>
              <a:defRPr/>
            </a:pPr>
            <a:r>
              <a:rPr lang="en-US" sz="1299" b="1" dirty="0">
                <a:solidFill>
                  <a:srgbClr val="C00000"/>
                </a:solidFill>
                <a:ea typeface="微软雅黑" panose="020B0503020204020204" pitchFamily="34" charset="-122"/>
              </a:rPr>
              <a:t>The right to privacy and data as a national resource</a:t>
            </a:r>
            <a:endParaRPr lang="en-US" sz="1299" b="1" dirty="0">
              <a:solidFill>
                <a:srgbClr val="000000"/>
              </a:solidFill>
              <a:ea typeface="微软雅黑" panose="020B0503020204020204" pitchFamily="34" charset="-122"/>
            </a:endParaRPr>
          </a:p>
          <a:p>
            <a:pPr marL="285607" indent="-285607" fontAlgn="ctr">
              <a:spcBef>
                <a:spcPts val="200"/>
              </a:spcBef>
              <a:buFont typeface="Arial" panose="020B0604020202020204" pitchFamily="34" charset="0"/>
              <a:buChar char="•"/>
              <a:defRPr/>
            </a:pPr>
            <a:r>
              <a:rPr lang="en-GB" sz="1200" b="1" dirty="0">
                <a:solidFill>
                  <a:srgbClr val="000000"/>
                </a:solidFill>
                <a:ea typeface="微软雅黑" panose="020B0503020204020204" pitchFamily="34" charset="-122"/>
              </a:rPr>
              <a:t>As regards the individual citizen</a:t>
            </a:r>
            <a:r>
              <a:rPr lang="en-GB" sz="1200" dirty="0">
                <a:solidFill>
                  <a:srgbClr val="000000"/>
                </a:solidFill>
                <a:ea typeface="微软雅黑" panose="020B0503020204020204" pitchFamily="34" charset="-122"/>
              </a:rPr>
              <a:t>, they point to the requirement that the right to privacy and self-determination over what happens with personal (digital) data must be safeguarded.</a:t>
            </a:r>
          </a:p>
          <a:p>
            <a:pPr marL="285607" indent="-285607" fontAlgn="ctr">
              <a:spcBef>
                <a:spcPts val="200"/>
              </a:spcBef>
              <a:buFont typeface="Arial" panose="020B0604020202020204" pitchFamily="34" charset="0"/>
              <a:buChar char="•"/>
              <a:defRPr/>
            </a:pPr>
            <a:r>
              <a:rPr lang="en-GB" sz="1200" b="1" dirty="0">
                <a:solidFill>
                  <a:srgbClr val="000000"/>
                </a:solidFill>
                <a:ea typeface="微软雅黑" panose="020B0503020204020204" pitchFamily="34" charset="-122"/>
              </a:rPr>
              <a:t>As regards the collective level</a:t>
            </a:r>
            <a:r>
              <a:rPr lang="en-GB" sz="1200" dirty="0">
                <a:solidFill>
                  <a:srgbClr val="000000"/>
                </a:solidFill>
                <a:ea typeface="微软雅黑" panose="020B0503020204020204" pitchFamily="34" charset="-122"/>
              </a:rPr>
              <a:t>, the quotes allude to the necessity of control over data and information in the digital space, the capacity to reap the economic benefits of that data as well as to participate in world-leading R&amp;D.</a:t>
            </a:r>
            <a:endParaRPr lang="en-US" sz="1200" dirty="0">
              <a:solidFill>
                <a:srgbClr val="000000"/>
              </a:solidFill>
              <a:ea typeface="微软雅黑" panose="020B0503020204020204" pitchFamily="34" charset="-122"/>
            </a:endParaRPr>
          </a:p>
        </p:txBody>
      </p:sp>
      <p:pic>
        <p:nvPicPr>
          <p:cNvPr id="2" name="Picture 1"/>
          <p:cNvPicPr>
            <a:picLocks noChangeAspect="1"/>
          </p:cNvPicPr>
          <p:nvPr/>
        </p:nvPicPr>
        <p:blipFill>
          <a:blip r:embed="rId3"/>
          <a:stretch>
            <a:fillRect/>
          </a:stretch>
        </p:blipFill>
        <p:spPr>
          <a:xfrm>
            <a:off x="0" y="1569253"/>
            <a:ext cx="4020655" cy="3594223"/>
          </a:xfrm>
          <a:prstGeom prst="rect">
            <a:avLst/>
          </a:prstGeom>
        </p:spPr>
      </p:pic>
      <p:sp>
        <p:nvSpPr>
          <p:cNvPr id="11" name="Rectangle 10"/>
          <p:cNvSpPr/>
          <p:nvPr/>
        </p:nvSpPr>
        <p:spPr>
          <a:xfrm>
            <a:off x="4020656" y="6272455"/>
            <a:ext cx="5137541" cy="308681"/>
          </a:xfrm>
          <a:prstGeom prst="rect">
            <a:avLst/>
          </a:prstGeom>
        </p:spPr>
        <p:txBody>
          <a:bodyPr wrap="none">
            <a:spAutoFit/>
          </a:bodyPr>
          <a:lstStyle/>
          <a:p>
            <a:pPr marL="126949">
              <a:lnSpc>
                <a:spcPct val="150000"/>
              </a:lnSpc>
              <a:tabLst>
                <a:tab pos="698221" algn="l"/>
              </a:tabLst>
            </a:pPr>
            <a:r>
              <a:rPr lang="en-US" altLang="zh-CN" sz="1050" b="1" dirty="0">
                <a:solidFill>
                  <a:srgbClr val="000000"/>
                </a:solidFill>
              </a:rPr>
              <a:t>Source</a:t>
            </a:r>
            <a:r>
              <a:rPr lang="en-US" altLang="zh-CN" sz="1050" dirty="0">
                <a:solidFill>
                  <a:srgbClr val="000000"/>
                </a:solidFill>
              </a:rPr>
              <a:t>: WIK Consult, December 2020. </a:t>
            </a:r>
            <a:r>
              <a:rPr lang="en-US" altLang="zh-CN" sz="1050" i="1" dirty="0">
                <a:solidFill>
                  <a:srgbClr val="000000"/>
                </a:solidFill>
              </a:rPr>
              <a:t>Digital Sovereignty in Europe – a First Benchmark.</a:t>
            </a:r>
            <a:endParaRPr lang="zh-CN" altLang="zh-CN" sz="1050" dirty="0">
              <a:solidFill>
                <a:srgbClr val="000000"/>
              </a:solidFill>
              <a:latin typeface="Times New Roman" panose="02020603050405020304" pitchFamily="18" charset="0"/>
              <a:ea typeface="Times New Roman" panose="02020603050405020304" pitchFamily="18" charset="0"/>
            </a:endParaRPr>
          </a:p>
        </p:txBody>
      </p:sp>
      <p:sp>
        <p:nvSpPr>
          <p:cNvPr id="6" name="Rounded Rectangle 5"/>
          <p:cNvSpPr/>
          <p:nvPr/>
        </p:nvSpPr>
        <p:spPr>
          <a:xfrm>
            <a:off x="304680" y="5163476"/>
            <a:ext cx="3525594" cy="7269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99" dirty="0">
                <a:solidFill>
                  <a:srgbClr val="1F497D">
                    <a:lumMod val="75000"/>
                  </a:srgbClr>
                </a:solidFill>
                <a:latin typeface="微软雅黑" panose="020B0503020204020204" pitchFamily="34" charset="-122"/>
                <a:ea typeface="微软雅黑" panose="020B0503020204020204" pitchFamily="34" charset="-122"/>
              </a:rPr>
              <a:t>The three identified dimensions can be traced along a multi-decade long public debate around digitalization</a:t>
            </a:r>
            <a:endParaRPr lang="en-GB" sz="1399" dirty="0">
              <a:solidFill>
                <a:srgbClr val="1F497D">
                  <a:lumMod val="75000"/>
                </a:srgbClr>
              </a:solidFill>
              <a:latin typeface="微软雅黑" panose="020B0503020204020204" pitchFamily="34" charset="-122"/>
              <a:ea typeface="微软雅黑" panose="020B0503020204020204" pitchFamily="34" charset="-122"/>
            </a:endParaRPr>
          </a:p>
        </p:txBody>
      </p:sp>
      <p:sp>
        <p:nvSpPr>
          <p:cNvPr id="18" name="Line 2758"/>
          <p:cNvSpPr>
            <a:spLocks noChangeShapeType="1"/>
          </p:cNvSpPr>
          <p:nvPr/>
        </p:nvSpPr>
        <p:spPr bwMode="auto">
          <a:xfrm>
            <a:off x="533190" y="5898121"/>
            <a:ext cx="3068572" cy="0"/>
          </a:xfrm>
          <a:prstGeom prst="line">
            <a:avLst/>
          </a:prstGeom>
          <a:noFill/>
          <a:ln w="19050" cap="flat" cmpd="sng" algn="ctr">
            <a:solidFill>
              <a:srgbClr val="777777"/>
            </a:solidFill>
            <a:prstDash val="solid"/>
            <a:miter lim="800000"/>
            <a:headEnd/>
            <a:tailEnd/>
          </a:ln>
          <a:effectLst>
            <a:outerShdw blurRad="50800" dist="38100" dir="2700000" algn="tl" rotWithShape="0">
              <a:prstClr val="black">
                <a:alpha val="40000"/>
              </a:prstClr>
            </a:outerShdw>
          </a:effectLst>
        </p:spPr>
        <p:txBody>
          <a:bodyPr/>
          <a:lstStyle/>
          <a:p>
            <a:pPr algn="ctr" defTabSz="914034" eaLnBrk="0" fontAlgn="base" latinLnBrk="1" hangingPunct="0">
              <a:spcBef>
                <a:spcPct val="0"/>
              </a:spcBef>
              <a:spcAft>
                <a:spcPct val="0"/>
              </a:spcAft>
              <a:defRPr/>
            </a:pPr>
            <a:endParaRPr kumimoji="1" lang="zh-CN" altLang="en-US" sz="1399" kern="0">
              <a:solidFill>
                <a:srgbClr val="000000"/>
              </a:solidFill>
              <a:ea typeface="微软雅黑" panose="020B0503020204020204" pitchFamily="34" charset="-122"/>
            </a:endParaRPr>
          </a:p>
        </p:txBody>
      </p:sp>
      <p:pic>
        <p:nvPicPr>
          <p:cNvPr id="14" name="Picture 13">
            <a:extLst>
              <a:ext uri="{FF2B5EF4-FFF2-40B4-BE49-F238E27FC236}">
                <a16:creationId xmlns:a16="http://schemas.microsoft.com/office/drawing/2014/main" id="{72CCEB14-00F0-4CE7-AB94-B783E46F54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0302" y="397585"/>
            <a:ext cx="1591148" cy="521179"/>
          </a:xfrm>
          <a:prstGeom prst="rect">
            <a:avLst/>
          </a:prstGeom>
        </p:spPr>
      </p:pic>
    </p:spTree>
    <p:extLst>
      <p:ext uri="{BB962C8B-B14F-4D97-AF65-F5344CB8AC3E}">
        <p14:creationId xmlns:p14="http://schemas.microsoft.com/office/powerpoint/2010/main" val="8749036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941279" y="3683847"/>
            <a:ext cx="5766604" cy="3014157"/>
          </a:xfrm>
          <a:prstGeom prst="rect">
            <a:avLst/>
          </a:prstGeom>
        </p:spPr>
      </p:pic>
      <p:sp>
        <p:nvSpPr>
          <p:cNvPr id="13" name="Rounded Rectangle 12"/>
          <p:cNvSpPr/>
          <p:nvPr/>
        </p:nvSpPr>
        <p:spPr>
          <a:xfrm>
            <a:off x="5928290" y="661405"/>
            <a:ext cx="5954269" cy="2641476"/>
          </a:xfrm>
          <a:prstGeom prst="round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pic>
        <p:nvPicPr>
          <p:cNvPr id="9" name="Picture 8"/>
          <p:cNvPicPr/>
          <p:nvPr/>
        </p:nvPicPr>
        <p:blipFill>
          <a:blip r:embed="rId4"/>
          <a:stretch>
            <a:fillRect/>
          </a:stretch>
        </p:blipFill>
        <p:spPr>
          <a:xfrm>
            <a:off x="578806" y="976791"/>
            <a:ext cx="4473177" cy="2759229"/>
          </a:xfrm>
          <a:prstGeom prst="rect">
            <a:avLst/>
          </a:prstGeom>
        </p:spPr>
      </p:pic>
      <p:sp>
        <p:nvSpPr>
          <p:cNvPr id="5" name="Rectangle 3"/>
          <p:cNvSpPr>
            <a:spLocks/>
          </p:cNvSpPr>
          <p:nvPr/>
        </p:nvSpPr>
        <p:spPr bwMode="auto">
          <a:xfrm>
            <a:off x="479564" y="154903"/>
            <a:ext cx="11493874" cy="42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390" tIns="25390" rIns="25390" bIns="25390" anchor="ctr">
            <a:spAutoFit/>
          </a:bodyPr>
          <a:lstStyle>
            <a:lvl1pPr>
              <a:defRPr sz="3000">
                <a:solidFill>
                  <a:srgbClr val="838787"/>
                </a:solidFill>
                <a:latin typeface="Avenir Next Medium" charset="0"/>
                <a:ea typeface="Avenir Next Medium" charset="0"/>
                <a:cs typeface="Avenir Next Medium" charset="0"/>
                <a:sym typeface="Avenir Next Medium" charset="0"/>
              </a:defRPr>
            </a:lvl1pPr>
            <a:lvl2pPr marL="742950" indent="-285750">
              <a:defRPr sz="3000">
                <a:solidFill>
                  <a:srgbClr val="838787"/>
                </a:solidFill>
                <a:latin typeface="Avenir Next Medium" charset="0"/>
                <a:ea typeface="Avenir Next Medium" charset="0"/>
                <a:cs typeface="Avenir Next Medium" charset="0"/>
                <a:sym typeface="Avenir Next Medium" charset="0"/>
              </a:defRPr>
            </a:lvl2pPr>
            <a:lvl3pPr marL="1143000" indent="-228600">
              <a:defRPr sz="3000">
                <a:solidFill>
                  <a:srgbClr val="838787"/>
                </a:solidFill>
                <a:latin typeface="Avenir Next Medium" charset="0"/>
                <a:ea typeface="Avenir Next Medium" charset="0"/>
                <a:cs typeface="Avenir Next Medium" charset="0"/>
                <a:sym typeface="Avenir Next Medium" charset="0"/>
              </a:defRPr>
            </a:lvl3pPr>
            <a:lvl4pPr marL="1600200" indent="-228600">
              <a:defRPr sz="3000">
                <a:solidFill>
                  <a:srgbClr val="838787"/>
                </a:solidFill>
                <a:latin typeface="Avenir Next Medium" charset="0"/>
                <a:ea typeface="Avenir Next Medium" charset="0"/>
                <a:cs typeface="Avenir Next Medium" charset="0"/>
                <a:sym typeface="Avenir Next Medium" charset="0"/>
              </a:defRPr>
            </a:lvl4pPr>
            <a:lvl5pPr marL="2057400" indent="-228600">
              <a:defRPr sz="3000">
                <a:solidFill>
                  <a:srgbClr val="838787"/>
                </a:solidFill>
                <a:latin typeface="Avenir Next Medium" charset="0"/>
                <a:ea typeface="Avenir Next Medium" charset="0"/>
                <a:cs typeface="Avenir Next Medium" charset="0"/>
                <a:sym typeface="Avenir Next Medium" charset="0"/>
              </a:defRPr>
            </a:lvl5pPr>
            <a:lvl6pPr marL="2514600" indent="-228600" eaLnBrk="0" fontAlgn="base" hangingPunct="0">
              <a:spcBef>
                <a:spcPct val="0"/>
              </a:spcBef>
              <a:spcAft>
                <a:spcPct val="0"/>
              </a:spcAft>
              <a:defRPr sz="3000">
                <a:solidFill>
                  <a:srgbClr val="838787"/>
                </a:solidFill>
                <a:latin typeface="Avenir Next Medium" charset="0"/>
                <a:ea typeface="Avenir Next Medium" charset="0"/>
                <a:cs typeface="Avenir Next Medium" charset="0"/>
                <a:sym typeface="Avenir Next Medium" charset="0"/>
              </a:defRPr>
            </a:lvl6pPr>
            <a:lvl7pPr marL="2971800" indent="-228600" eaLnBrk="0" fontAlgn="base" hangingPunct="0">
              <a:spcBef>
                <a:spcPct val="0"/>
              </a:spcBef>
              <a:spcAft>
                <a:spcPct val="0"/>
              </a:spcAft>
              <a:defRPr sz="3000">
                <a:solidFill>
                  <a:srgbClr val="838787"/>
                </a:solidFill>
                <a:latin typeface="Avenir Next Medium" charset="0"/>
                <a:ea typeface="Avenir Next Medium" charset="0"/>
                <a:cs typeface="Avenir Next Medium" charset="0"/>
                <a:sym typeface="Avenir Next Medium" charset="0"/>
              </a:defRPr>
            </a:lvl7pPr>
            <a:lvl8pPr marL="3429000" indent="-228600" eaLnBrk="0" fontAlgn="base" hangingPunct="0">
              <a:spcBef>
                <a:spcPct val="0"/>
              </a:spcBef>
              <a:spcAft>
                <a:spcPct val="0"/>
              </a:spcAft>
              <a:defRPr sz="3000">
                <a:solidFill>
                  <a:srgbClr val="838787"/>
                </a:solidFill>
                <a:latin typeface="Avenir Next Medium" charset="0"/>
                <a:ea typeface="Avenir Next Medium" charset="0"/>
                <a:cs typeface="Avenir Next Medium" charset="0"/>
                <a:sym typeface="Avenir Next Medium" charset="0"/>
              </a:defRPr>
            </a:lvl8pPr>
            <a:lvl9pPr marL="3886200" indent="-228600" eaLnBrk="0" fontAlgn="base" hangingPunct="0">
              <a:spcBef>
                <a:spcPct val="0"/>
              </a:spcBef>
              <a:spcAft>
                <a:spcPct val="0"/>
              </a:spcAft>
              <a:defRPr sz="3000">
                <a:solidFill>
                  <a:srgbClr val="838787"/>
                </a:solidFill>
                <a:latin typeface="Avenir Next Medium" charset="0"/>
                <a:ea typeface="Avenir Next Medium" charset="0"/>
                <a:cs typeface="Avenir Next Medium" charset="0"/>
                <a:sym typeface="Avenir Next Medium" charset="0"/>
              </a:defRPr>
            </a:lvl9pPr>
          </a:lstStyle>
          <a:p>
            <a:pPr defTabSz="457017">
              <a:lnSpc>
                <a:spcPct val="110000"/>
              </a:lnSpc>
            </a:pPr>
            <a:r>
              <a:rPr lang="en-US" altLang="zh-CN" sz="2399" b="1" dirty="0">
                <a:solidFill>
                  <a:srgbClr val="C00000"/>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Why do national governments feel that their digital sovereignty is threatened?</a:t>
            </a:r>
            <a:endParaRPr lang="zh-CN" altLang="zh-CN" sz="2399" b="1" dirty="0">
              <a:solidFill>
                <a:srgbClr val="C00000"/>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12" name="Rectangle 2"/>
          <p:cNvSpPr>
            <a:spLocks/>
          </p:cNvSpPr>
          <p:nvPr/>
        </p:nvSpPr>
        <p:spPr bwMode="auto">
          <a:xfrm>
            <a:off x="435964" y="961717"/>
            <a:ext cx="10830402" cy="32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390" tIns="25390" rIns="25390" bIns="25390" anchor="ctr">
            <a:spAutoFit/>
          </a:bodyPr>
          <a:lstStyle>
            <a:lvl1pPr defTabSz="457200">
              <a:defRPr sz="3000">
                <a:solidFill>
                  <a:srgbClr val="838787"/>
                </a:solidFill>
                <a:latin typeface="Avenir Next Medium" charset="0"/>
                <a:ea typeface="Avenir Next Medium" charset="0"/>
                <a:cs typeface="Avenir Next Medium" charset="0"/>
                <a:sym typeface="Avenir Next Medium" charset="0"/>
              </a:defRPr>
            </a:lvl1pPr>
            <a:lvl2pPr marL="742950" indent="-285750" defTabSz="457200">
              <a:defRPr sz="3000">
                <a:solidFill>
                  <a:srgbClr val="838787"/>
                </a:solidFill>
                <a:latin typeface="Avenir Next Medium" charset="0"/>
                <a:ea typeface="Avenir Next Medium" charset="0"/>
                <a:cs typeface="Avenir Next Medium" charset="0"/>
                <a:sym typeface="Avenir Next Medium" charset="0"/>
              </a:defRPr>
            </a:lvl2pPr>
            <a:lvl3pPr marL="1143000" indent="-228600" defTabSz="457200">
              <a:defRPr sz="3000">
                <a:solidFill>
                  <a:srgbClr val="838787"/>
                </a:solidFill>
                <a:latin typeface="Avenir Next Medium" charset="0"/>
                <a:ea typeface="Avenir Next Medium" charset="0"/>
                <a:cs typeface="Avenir Next Medium" charset="0"/>
                <a:sym typeface="Avenir Next Medium" charset="0"/>
              </a:defRPr>
            </a:lvl3pPr>
            <a:lvl4pPr marL="1600200" indent="-228600" defTabSz="457200">
              <a:defRPr sz="3000">
                <a:solidFill>
                  <a:srgbClr val="838787"/>
                </a:solidFill>
                <a:latin typeface="Avenir Next Medium" charset="0"/>
                <a:ea typeface="Avenir Next Medium" charset="0"/>
                <a:cs typeface="Avenir Next Medium" charset="0"/>
                <a:sym typeface="Avenir Next Medium" charset="0"/>
              </a:defRPr>
            </a:lvl4pPr>
            <a:lvl5pPr marL="2057400" indent="-228600" defTabSz="457200">
              <a:defRPr sz="3000">
                <a:solidFill>
                  <a:srgbClr val="838787"/>
                </a:solidFill>
                <a:latin typeface="Avenir Next Medium" charset="0"/>
                <a:ea typeface="Avenir Next Medium" charset="0"/>
                <a:cs typeface="Avenir Next Medium" charset="0"/>
                <a:sym typeface="Avenir Next Medium" charset="0"/>
              </a:defRPr>
            </a:lvl5pPr>
            <a:lvl6pPr marL="2514600" indent="-228600" defTabSz="457200" eaLnBrk="0" fontAlgn="base" hangingPunct="0">
              <a:spcBef>
                <a:spcPct val="0"/>
              </a:spcBef>
              <a:spcAft>
                <a:spcPct val="0"/>
              </a:spcAft>
              <a:defRPr sz="3000">
                <a:solidFill>
                  <a:srgbClr val="838787"/>
                </a:solidFill>
                <a:latin typeface="Avenir Next Medium" charset="0"/>
                <a:ea typeface="Avenir Next Medium" charset="0"/>
                <a:cs typeface="Avenir Next Medium" charset="0"/>
                <a:sym typeface="Avenir Next Medium" charset="0"/>
              </a:defRPr>
            </a:lvl6pPr>
            <a:lvl7pPr marL="2971800" indent="-228600" defTabSz="457200" eaLnBrk="0" fontAlgn="base" hangingPunct="0">
              <a:spcBef>
                <a:spcPct val="0"/>
              </a:spcBef>
              <a:spcAft>
                <a:spcPct val="0"/>
              </a:spcAft>
              <a:defRPr sz="3000">
                <a:solidFill>
                  <a:srgbClr val="838787"/>
                </a:solidFill>
                <a:latin typeface="Avenir Next Medium" charset="0"/>
                <a:ea typeface="Avenir Next Medium" charset="0"/>
                <a:cs typeface="Avenir Next Medium" charset="0"/>
                <a:sym typeface="Avenir Next Medium" charset="0"/>
              </a:defRPr>
            </a:lvl7pPr>
            <a:lvl8pPr marL="3429000" indent="-228600" defTabSz="457200" eaLnBrk="0" fontAlgn="base" hangingPunct="0">
              <a:spcBef>
                <a:spcPct val="0"/>
              </a:spcBef>
              <a:spcAft>
                <a:spcPct val="0"/>
              </a:spcAft>
              <a:defRPr sz="3000">
                <a:solidFill>
                  <a:srgbClr val="838787"/>
                </a:solidFill>
                <a:latin typeface="Avenir Next Medium" charset="0"/>
                <a:ea typeface="Avenir Next Medium" charset="0"/>
                <a:cs typeface="Avenir Next Medium" charset="0"/>
                <a:sym typeface="Avenir Next Medium" charset="0"/>
              </a:defRPr>
            </a:lvl8pPr>
            <a:lvl9pPr marL="3886200" indent="-228600" defTabSz="457200" eaLnBrk="0" fontAlgn="base" hangingPunct="0">
              <a:spcBef>
                <a:spcPct val="0"/>
              </a:spcBef>
              <a:spcAft>
                <a:spcPct val="0"/>
              </a:spcAft>
              <a:defRPr sz="3000">
                <a:solidFill>
                  <a:srgbClr val="838787"/>
                </a:solidFill>
                <a:latin typeface="Avenir Next Medium" charset="0"/>
                <a:ea typeface="Avenir Next Medium" charset="0"/>
                <a:cs typeface="Avenir Next Medium" charset="0"/>
                <a:sym typeface="Avenir Next Medium" charset="0"/>
              </a:defRPr>
            </a:lvl9pPr>
          </a:lstStyle>
          <a:p>
            <a:endParaRPr lang="en-US" altLang="zh-CN" sz="1799" dirty="0">
              <a:solidFill>
                <a:srgbClr val="000000"/>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7" name="Rectangle 2"/>
          <p:cNvSpPr>
            <a:spLocks/>
          </p:cNvSpPr>
          <p:nvPr/>
        </p:nvSpPr>
        <p:spPr bwMode="auto">
          <a:xfrm>
            <a:off x="6067677" y="881063"/>
            <a:ext cx="5725008" cy="2251020"/>
          </a:xfrm>
          <a:prstGeom prst="rect">
            <a:avLst/>
          </a:prstGeom>
          <a:noFill/>
          <a:ln>
            <a:noFill/>
          </a:ln>
        </p:spPr>
        <p:txBody>
          <a:bodyPr wrap="square" lIns="25390" tIns="25390" rIns="25390" bIns="25390" anchor="ctr">
            <a:spAutoFit/>
          </a:bodyPr>
          <a:lstStyle>
            <a:lvl1pPr defTabSz="457200">
              <a:defRPr sz="3000">
                <a:solidFill>
                  <a:srgbClr val="838787"/>
                </a:solidFill>
                <a:latin typeface="Avenir Next Medium" charset="0"/>
                <a:ea typeface="Avenir Next Medium" charset="0"/>
                <a:cs typeface="Avenir Next Medium" charset="0"/>
                <a:sym typeface="Avenir Next Medium" charset="0"/>
              </a:defRPr>
            </a:lvl1pPr>
            <a:lvl2pPr marL="742950" indent="-285750" defTabSz="457200">
              <a:defRPr sz="3000">
                <a:solidFill>
                  <a:srgbClr val="838787"/>
                </a:solidFill>
                <a:latin typeface="Avenir Next Medium" charset="0"/>
                <a:ea typeface="Avenir Next Medium" charset="0"/>
                <a:cs typeface="Avenir Next Medium" charset="0"/>
                <a:sym typeface="Avenir Next Medium" charset="0"/>
              </a:defRPr>
            </a:lvl2pPr>
            <a:lvl3pPr marL="1143000" indent="-228600" defTabSz="457200">
              <a:defRPr sz="3000">
                <a:solidFill>
                  <a:srgbClr val="838787"/>
                </a:solidFill>
                <a:latin typeface="Avenir Next Medium" charset="0"/>
                <a:ea typeface="Avenir Next Medium" charset="0"/>
                <a:cs typeface="Avenir Next Medium" charset="0"/>
                <a:sym typeface="Avenir Next Medium" charset="0"/>
              </a:defRPr>
            </a:lvl3pPr>
            <a:lvl4pPr marL="1600200" indent="-228600" defTabSz="457200">
              <a:defRPr sz="3000">
                <a:solidFill>
                  <a:srgbClr val="838787"/>
                </a:solidFill>
                <a:latin typeface="Avenir Next Medium" charset="0"/>
                <a:ea typeface="Avenir Next Medium" charset="0"/>
                <a:cs typeface="Avenir Next Medium" charset="0"/>
                <a:sym typeface="Avenir Next Medium" charset="0"/>
              </a:defRPr>
            </a:lvl4pPr>
            <a:lvl5pPr marL="2057400" indent="-228600" defTabSz="457200">
              <a:defRPr sz="3000">
                <a:solidFill>
                  <a:srgbClr val="838787"/>
                </a:solidFill>
                <a:latin typeface="Avenir Next Medium" charset="0"/>
                <a:ea typeface="Avenir Next Medium" charset="0"/>
                <a:cs typeface="Avenir Next Medium" charset="0"/>
                <a:sym typeface="Avenir Next Medium" charset="0"/>
              </a:defRPr>
            </a:lvl5pPr>
            <a:lvl6pPr marL="2514600" indent="-228600" defTabSz="457200" eaLnBrk="0" fontAlgn="base" hangingPunct="0">
              <a:spcBef>
                <a:spcPct val="0"/>
              </a:spcBef>
              <a:spcAft>
                <a:spcPct val="0"/>
              </a:spcAft>
              <a:defRPr sz="3000">
                <a:solidFill>
                  <a:srgbClr val="838787"/>
                </a:solidFill>
                <a:latin typeface="Avenir Next Medium" charset="0"/>
                <a:ea typeface="Avenir Next Medium" charset="0"/>
                <a:cs typeface="Avenir Next Medium" charset="0"/>
                <a:sym typeface="Avenir Next Medium" charset="0"/>
              </a:defRPr>
            </a:lvl6pPr>
            <a:lvl7pPr marL="2971800" indent="-228600" defTabSz="457200" eaLnBrk="0" fontAlgn="base" hangingPunct="0">
              <a:spcBef>
                <a:spcPct val="0"/>
              </a:spcBef>
              <a:spcAft>
                <a:spcPct val="0"/>
              </a:spcAft>
              <a:defRPr sz="3000">
                <a:solidFill>
                  <a:srgbClr val="838787"/>
                </a:solidFill>
                <a:latin typeface="Avenir Next Medium" charset="0"/>
                <a:ea typeface="Avenir Next Medium" charset="0"/>
                <a:cs typeface="Avenir Next Medium" charset="0"/>
                <a:sym typeface="Avenir Next Medium" charset="0"/>
              </a:defRPr>
            </a:lvl7pPr>
            <a:lvl8pPr marL="3429000" indent="-228600" defTabSz="457200" eaLnBrk="0" fontAlgn="base" hangingPunct="0">
              <a:spcBef>
                <a:spcPct val="0"/>
              </a:spcBef>
              <a:spcAft>
                <a:spcPct val="0"/>
              </a:spcAft>
              <a:defRPr sz="3000">
                <a:solidFill>
                  <a:srgbClr val="838787"/>
                </a:solidFill>
                <a:latin typeface="Avenir Next Medium" charset="0"/>
                <a:ea typeface="Avenir Next Medium" charset="0"/>
                <a:cs typeface="Avenir Next Medium" charset="0"/>
                <a:sym typeface="Avenir Next Medium" charset="0"/>
              </a:defRPr>
            </a:lvl8pPr>
            <a:lvl9pPr marL="3886200" indent="-228600" defTabSz="457200" eaLnBrk="0" fontAlgn="base" hangingPunct="0">
              <a:spcBef>
                <a:spcPct val="0"/>
              </a:spcBef>
              <a:spcAft>
                <a:spcPct val="0"/>
              </a:spcAft>
              <a:defRPr sz="3000">
                <a:solidFill>
                  <a:srgbClr val="838787"/>
                </a:solidFill>
                <a:latin typeface="Avenir Next Medium" charset="0"/>
                <a:ea typeface="Avenir Next Medium" charset="0"/>
                <a:cs typeface="Avenir Next Medium" charset="0"/>
                <a:sym typeface="Avenir Next Medium" charset="0"/>
              </a:defRPr>
            </a:lvl9pPr>
          </a:lstStyle>
          <a:p>
            <a:pPr marL="285636" indent="-285636">
              <a:buFont typeface="Arial" panose="020B0604020202020204" pitchFamily="34" charset="0"/>
              <a:buChar char="•"/>
            </a:pPr>
            <a:r>
              <a:rPr lang="en-US" altLang="zh-CN" sz="1299" dirty="0">
                <a:solidFill>
                  <a:srgbClr val="000000"/>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Based on analysis from the Center for European Policy Studies (CEPS)  </a:t>
            </a:r>
            <a:r>
              <a:rPr lang="en-US" altLang="zh-CN" sz="1299" b="1" dirty="0">
                <a:solidFill>
                  <a:srgbClr val="C00000"/>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92% of the Western world’s data are stored in the United States</a:t>
            </a:r>
            <a:r>
              <a:rPr lang="en-US" altLang="zh-CN" sz="1299" dirty="0">
                <a:solidFill>
                  <a:srgbClr val="000000"/>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Only 4% are currently stored in Europe. </a:t>
            </a:r>
          </a:p>
          <a:p>
            <a:pPr marL="285636" indent="-285636">
              <a:buFont typeface="Arial" panose="020B0604020202020204" pitchFamily="34" charset="0"/>
              <a:buChar char="•"/>
            </a:pPr>
            <a:r>
              <a:rPr lang="en-US" altLang="zh-CN" sz="1299" dirty="0">
                <a:solidFill>
                  <a:srgbClr val="000000"/>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Just one American company – Amazon Web Services (AWS) – is estimated to hold one-third of the global market for external servers hosting corporate data. Microsoft and Google are not far behind, with 16% and 7.8% respectively. </a:t>
            </a:r>
          </a:p>
          <a:p>
            <a:pPr marL="285636" indent="-285636">
              <a:buFont typeface="Arial" panose="020B0604020202020204" pitchFamily="34" charset="0"/>
              <a:buChar char="•"/>
            </a:pPr>
            <a:r>
              <a:rPr lang="en-US" altLang="zh-CN" sz="1299" dirty="0">
                <a:solidFill>
                  <a:srgbClr val="000000"/>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Apple alone has a market capitalisation equal to Germany’s top 30 industrial companies in its DAX index . </a:t>
            </a:r>
          </a:p>
          <a:p>
            <a:pPr marL="285636" indent="-285636">
              <a:buFont typeface="Arial" panose="020B0604020202020204" pitchFamily="34" charset="0"/>
              <a:buChar char="•"/>
            </a:pPr>
            <a:r>
              <a:rPr lang="en-GB" altLang="zh-CN" sz="1299" dirty="0">
                <a:solidFill>
                  <a:srgbClr val="000000"/>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Ten of Facebooks 15 global data centres are based in North America. Only four are in Europe and only one is in Asia – and that’s in Singapore.</a:t>
            </a:r>
          </a:p>
        </p:txBody>
      </p:sp>
      <p:sp>
        <p:nvSpPr>
          <p:cNvPr id="2" name="Rectangle 1"/>
          <p:cNvSpPr/>
          <p:nvPr/>
        </p:nvSpPr>
        <p:spPr>
          <a:xfrm>
            <a:off x="435963" y="661406"/>
            <a:ext cx="5280951" cy="276891"/>
          </a:xfrm>
          <a:prstGeom prst="rect">
            <a:avLst/>
          </a:prstGeom>
        </p:spPr>
        <p:txBody>
          <a:bodyPr wrap="square">
            <a:spAutoFit/>
          </a:bodyPr>
          <a:lstStyle/>
          <a:p>
            <a:r>
              <a:rPr lang="en-US" altLang="zh-CN" sz="1200" b="1" dirty="0">
                <a:latin typeface="Arial" panose="020B0604020202020204" pitchFamily="34" charset="0"/>
                <a:ea typeface="宋体" panose="02010600030101010101" pitchFamily="2" charset="-122"/>
              </a:rPr>
              <a:t>Figure 1. Global distribution of world’s largest technology companies</a:t>
            </a:r>
            <a:endParaRPr lang="zh-CN" altLang="en-US" sz="1200" dirty="0"/>
          </a:p>
        </p:txBody>
      </p:sp>
      <p:sp>
        <p:nvSpPr>
          <p:cNvPr id="3" name="Rectangle 2"/>
          <p:cNvSpPr/>
          <p:nvPr/>
        </p:nvSpPr>
        <p:spPr>
          <a:xfrm>
            <a:off x="435963" y="3559155"/>
            <a:ext cx="1573855" cy="215360"/>
          </a:xfrm>
          <a:prstGeom prst="rect">
            <a:avLst/>
          </a:prstGeom>
        </p:spPr>
        <p:txBody>
          <a:bodyPr wrap="none">
            <a:spAutoFit/>
          </a:bodyPr>
          <a:lstStyle/>
          <a:p>
            <a:r>
              <a:rPr lang="en-US" altLang="zh-CN" sz="800" dirty="0">
                <a:latin typeface="Arial" panose="020B0604020202020204" pitchFamily="34" charset="0"/>
                <a:ea typeface="宋体" panose="02010600030101010101" pitchFamily="2" charset="-122"/>
              </a:rPr>
              <a:t>Source: Forbes. May 15 2019.</a:t>
            </a:r>
            <a:endParaRPr lang="zh-CN" altLang="en-US" sz="1799" dirty="0"/>
          </a:p>
        </p:txBody>
      </p:sp>
      <p:sp>
        <p:nvSpPr>
          <p:cNvPr id="10" name="Rounded Rectangle 9"/>
          <p:cNvSpPr/>
          <p:nvPr/>
        </p:nvSpPr>
        <p:spPr>
          <a:xfrm>
            <a:off x="569259" y="3900018"/>
            <a:ext cx="5281905" cy="2332321"/>
          </a:xfrm>
          <a:prstGeom prst="round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8" name="矩形 7"/>
          <p:cNvSpPr/>
          <p:nvPr/>
        </p:nvSpPr>
        <p:spPr>
          <a:xfrm>
            <a:off x="744996" y="3914297"/>
            <a:ext cx="5196283" cy="2245892"/>
          </a:xfrm>
          <a:prstGeom prst="rect">
            <a:avLst/>
          </a:prstGeom>
        </p:spPr>
        <p:txBody>
          <a:bodyPr wrap="square">
            <a:spAutoFit/>
          </a:bodyPr>
          <a:lstStyle/>
          <a:p>
            <a:pPr defTabSz="914034"/>
            <a:r>
              <a:rPr lang="en-US" sz="1399" b="1" dirty="0">
                <a:solidFill>
                  <a:srgbClr val="0070C0"/>
                </a:solidFill>
                <a:latin typeface="Arial" panose="020B0604020202020204" pitchFamily="34" charset="0"/>
                <a:ea typeface="微软雅黑" panose="020B0503020204020204" pitchFamily="34" charset="-122"/>
              </a:rPr>
              <a:t>The Cloud Act: </a:t>
            </a:r>
            <a:r>
              <a:rPr lang="en-US" sz="1399" dirty="0">
                <a:solidFill>
                  <a:prstClr val="black"/>
                </a:solidFill>
                <a:latin typeface="Arial" panose="020B0604020202020204" pitchFamily="34" charset="0"/>
                <a:ea typeface="微软雅黑" panose="020B0503020204020204" pitchFamily="34" charset="-122"/>
              </a:rPr>
              <a:t>March 2018</a:t>
            </a:r>
          </a:p>
          <a:p>
            <a:pPr defTabSz="914034"/>
            <a:endParaRPr lang="en-US" sz="1399" b="1" dirty="0">
              <a:solidFill>
                <a:prstClr val="black"/>
              </a:solidFill>
              <a:latin typeface="Arial" panose="020B0604020202020204" pitchFamily="34" charset="0"/>
              <a:ea typeface="微软雅黑" panose="020B0503020204020204" pitchFamily="34" charset="-122"/>
            </a:endParaRPr>
          </a:p>
          <a:p>
            <a:pPr defTabSz="914034"/>
            <a:r>
              <a:rPr lang="en-US" sz="1399" b="1" dirty="0">
                <a:solidFill>
                  <a:prstClr val="black"/>
                </a:solidFill>
                <a:latin typeface="Arial" panose="020B0604020202020204" pitchFamily="34" charset="0"/>
                <a:ea typeface="微软雅黑" panose="020B0503020204020204" pitchFamily="34" charset="-122"/>
              </a:rPr>
              <a:t>First,</a:t>
            </a:r>
            <a:r>
              <a:rPr lang="en-US" sz="1399" dirty="0">
                <a:solidFill>
                  <a:prstClr val="black"/>
                </a:solidFill>
                <a:latin typeface="Arial" panose="020B0604020202020204" pitchFamily="34" charset="0"/>
                <a:ea typeface="微软雅黑" panose="020B0503020204020204" pitchFamily="34" charset="-122"/>
              </a:rPr>
              <a:t> the Act authorizes the United States to enter into executive agreements with other countries that meet certain criteria. </a:t>
            </a:r>
          </a:p>
          <a:p>
            <a:pPr defTabSz="914034"/>
            <a:r>
              <a:rPr lang="en-US" sz="1399" b="1" dirty="0">
                <a:solidFill>
                  <a:prstClr val="black"/>
                </a:solidFill>
                <a:latin typeface="Arial" panose="020B0604020202020204" pitchFamily="34" charset="0"/>
                <a:ea typeface="微软雅黑" panose="020B0503020204020204" pitchFamily="34" charset="-122"/>
              </a:rPr>
              <a:t>Second,</a:t>
            </a:r>
            <a:r>
              <a:rPr lang="en-US" sz="1399" dirty="0">
                <a:solidFill>
                  <a:prstClr val="black"/>
                </a:solidFill>
                <a:latin typeface="Arial" panose="020B0604020202020204" pitchFamily="34" charset="0"/>
                <a:ea typeface="微软雅黑" panose="020B0503020204020204" pitchFamily="34" charset="-122"/>
              </a:rPr>
              <a:t> the CLOUD Act makes explicit in U.S. law the long-established U.S. and international principle that a company subject to a country’s jurisdiction can be required to produce data the company controls</a:t>
            </a:r>
            <a:r>
              <a:rPr lang="en-US" sz="1399" dirty="0">
                <a:latin typeface="Arial" panose="020B0604020202020204" pitchFamily="34" charset="0"/>
                <a:ea typeface="微软雅黑" panose="020B0503020204020204" pitchFamily="34" charset="-122"/>
              </a:rPr>
              <a:t>, regardless of where it is stored at any point in time</a:t>
            </a:r>
            <a:r>
              <a:rPr lang="en-US" sz="1399" dirty="0">
                <a:solidFill>
                  <a:prstClr val="black"/>
                </a:solidFill>
                <a:latin typeface="Arial" panose="020B0604020202020204" pitchFamily="34" charset="0"/>
                <a:ea typeface="微软雅黑" panose="020B0503020204020204" pitchFamily="34" charset="-122"/>
              </a:rPr>
              <a:t>.</a:t>
            </a:r>
            <a:r>
              <a:rPr lang="en-US" sz="1399" b="1" dirty="0">
                <a:solidFill>
                  <a:srgbClr val="0070C0"/>
                </a:solidFill>
                <a:latin typeface="Arial" panose="020B0604020202020204" pitchFamily="34" charset="0"/>
                <a:ea typeface="微软雅黑" panose="020B0503020204020204" pitchFamily="34" charset="-122"/>
              </a:rPr>
              <a:t> </a:t>
            </a:r>
            <a:endParaRPr lang="zh-CN" altLang="en-US" sz="1399" dirty="0">
              <a:solidFill>
                <a:prstClr val="black"/>
              </a:solidFill>
              <a:latin typeface="Arial" panose="020B0604020202020204" pitchFamily="34" charset="0"/>
              <a:ea typeface="微软雅黑" panose="020B0503020204020204" pitchFamily="34" charset="-122"/>
            </a:endParaRPr>
          </a:p>
        </p:txBody>
      </p:sp>
      <p:sp>
        <p:nvSpPr>
          <p:cNvPr id="11" name="Rectangle 10"/>
          <p:cNvSpPr/>
          <p:nvPr/>
        </p:nvSpPr>
        <p:spPr>
          <a:xfrm>
            <a:off x="6226502" y="3383536"/>
            <a:ext cx="5391267" cy="276891"/>
          </a:xfrm>
          <a:prstGeom prst="rect">
            <a:avLst/>
          </a:prstGeom>
        </p:spPr>
        <p:txBody>
          <a:bodyPr wrap="square">
            <a:spAutoFit/>
          </a:bodyPr>
          <a:lstStyle/>
          <a:p>
            <a:r>
              <a:rPr lang="en-US" altLang="zh-CN" sz="1200" b="1" dirty="0">
                <a:solidFill>
                  <a:srgbClr val="1D1D1A"/>
                </a:solidFill>
                <a:latin typeface="Arial" panose="020B0604020202020204" pitchFamily="34" charset="0"/>
                <a:ea typeface="宋体" panose="02010600030101010101" pitchFamily="2" charset="-122"/>
              </a:rPr>
              <a:t>Figure 2. Top markets for Facebook users, January 2021 (millions)</a:t>
            </a:r>
            <a:endParaRPr lang="zh-CN" altLang="en-US" sz="1200" dirty="0">
              <a:solidFill>
                <a:srgbClr val="1D1D1A"/>
              </a:solidFill>
            </a:endParaRPr>
          </a:p>
        </p:txBody>
      </p:sp>
      <p:sp>
        <p:nvSpPr>
          <p:cNvPr id="14" name="Rectangle 13"/>
          <p:cNvSpPr/>
          <p:nvPr/>
        </p:nvSpPr>
        <p:spPr>
          <a:xfrm>
            <a:off x="8536679" y="6321839"/>
            <a:ext cx="2573739" cy="254651"/>
          </a:xfrm>
          <a:prstGeom prst="rect">
            <a:avLst/>
          </a:prstGeom>
        </p:spPr>
        <p:txBody>
          <a:bodyPr wrap="none">
            <a:spAutoFit/>
          </a:bodyPr>
          <a:lstStyle/>
          <a:p>
            <a:pPr marL="126949">
              <a:lnSpc>
                <a:spcPct val="150000"/>
              </a:lnSpc>
              <a:tabLst>
                <a:tab pos="698221" algn="l"/>
              </a:tabLst>
            </a:pPr>
            <a:r>
              <a:rPr lang="en-US" altLang="zh-CN" sz="800" dirty="0">
                <a:solidFill>
                  <a:srgbClr val="1D1D1A"/>
                </a:solidFill>
                <a:latin typeface="Arial" panose="020B0604020202020204" pitchFamily="34" charset="0"/>
                <a:ea typeface="宋体" panose="02010600030101010101" pitchFamily="2" charset="-122"/>
              </a:rPr>
              <a:t>Source: Statista.com accessed February 4 2020. </a:t>
            </a:r>
            <a:endParaRPr lang="zh-CN" altLang="zh-CN" sz="2799" dirty="0">
              <a:solidFill>
                <a:srgbClr val="1D1D1A"/>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1960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EA51122-3ABF-4B4A-8545-1D4233213647}"/>
              </a:ext>
            </a:extLst>
          </p:cNvPr>
          <p:cNvSpPr>
            <a:spLocks noGrp="1"/>
          </p:cNvSpPr>
          <p:nvPr>
            <p:ph type="subTitle" idx="1"/>
          </p:nvPr>
        </p:nvSpPr>
        <p:spPr>
          <a:xfrm>
            <a:off x="1731121" y="102173"/>
            <a:ext cx="9616741" cy="530471"/>
          </a:xfrm>
        </p:spPr>
        <p:txBody>
          <a:bodyPr>
            <a:noAutofit/>
          </a:bodyPr>
          <a:lstStyle/>
          <a:p>
            <a:r>
              <a:rPr lang="en-US" sz="2399" dirty="0"/>
              <a:t>Europe leads the charge on digital sovereignty initiatives</a:t>
            </a:r>
          </a:p>
        </p:txBody>
      </p:sp>
      <p:sp>
        <p:nvSpPr>
          <p:cNvPr id="4" name="文本框 3"/>
          <p:cNvSpPr txBox="1"/>
          <p:nvPr/>
        </p:nvSpPr>
        <p:spPr>
          <a:xfrm>
            <a:off x="246792" y="2999400"/>
            <a:ext cx="184659" cy="471676"/>
          </a:xfrm>
          <a:prstGeom prst="rect">
            <a:avLst/>
          </a:prstGeom>
          <a:noFill/>
        </p:spPr>
        <p:txBody>
          <a:bodyPr wrap="none" rtlCol="0">
            <a:spAutoFit/>
          </a:bodyPr>
          <a:lstStyle/>
          <a:p>
            <a:pPr>
              <a:lnSpc>
                <a:spcPts val="3439"/>
              </a:lnSpc>
            </a:pPr>
            <a:endParaRPr lang="zh-CN" altLang="en-US" sz="1799" dirty="0">
              <a:solidFill>
                <a:srgbClr val="1D1D1A"/>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Rectangle 6"/>
          <p:cNvSpPr/>
          <p:nvPr/>
        </p:nvSpPr>
        <p:spPr>
          <a:xfrm>
            <a:off x="1644069" y="448671"/>
            <a:ext cx="9986042" cy="646079"/>
          </a:xfrm>
          <a:prstGeom prst="rect">
            <a:avLst/>
          </a:prstGeom>
        </p:spPr>
        <p:txBody>
          <a:bodyPr wrap="square">
            <a:spAutoFit/>
          </a:bodyPr>
          <a:lstStyle/>
          <a:p>
            <a:r>
              <a:rPr lang="en-GB" sz="1200" dirty="0">
                <a:solidFill>
                  <a:srgbClr val="1D1D1A"/>
                </a:solidFill>
              </a:rPr>
              <a:t>Over the past five years, the European Union has been at the vanguard of digital regulation, enforcing digital taxes, raising privacy standards, and levying landmark antitrust fines. It is considered by many to be a regulatory superpower. A substantial share of the €750 billion recovery fund, announced during the Covid-19 crisis, is earmarked for fostering digital economy in the EU.</a:t>
            </a:r>
          </a:p>
        </p:txBody>
      </p:sp>
      <p:sp>
        <p:nvSpPr>
          <p:cNvPr id="12" name="Rectangle 11"/>
          <p:cNvSpPr/>
          <p:nvPr/>
        </p:nvSpPr>
        <p:spPr>
          <a:xfrm>
            <a:off x="1011588" y="6364411"/>
            <a:ext cx="3797524" cy="246125"/>
          </a:xfrm>
          <a:prstGeom prst="rect">
            <a:avLst/>
          </a:prstGeom>
          <a:solidFill>
            <a:schemeClr val="tx2"/>
          </a:solidFill>
        </p:spPr>
        <p:txBody>
          <a:bodyPr wrap="square">
            <a:spAutoFit/>
          </a:bodyPr>
          <a:lstStyle/>
          <a:p>
            <a:r>
              <a:rPr lang="en-GB" sz="1000" dirty="0">
                <a:solidFill>
                  <a:srgbClr val="1D1D1A"/>
                </a:solidFill>
              </a:rPr>
              <a:t>Source: European Commission; German Government 2019-2021</a:t>
            </a:r>
          </a:p>
        </p:txBody>
      </p:sp>
      <p:sp>
        <p:nvSpPr>
          <p:cNvPr id="14" name="Rectangle 13"/>
          <p:cNvSpPr/>
          <p:nvPr/>
        </p:nvSpPr>
        <p:spPr>
          <a:xfrm>
            <a:off x="576972" y="1202080"/>
            <a:ext cx="3368274" cy="669922"/>
          </a:xfrm>
          <a:prstGeom prst="rect">
            <a:avLst/>
          </a:prstGeom>
          <a:solidFill>
            <a:schemeClr val="bg1">
              <a:lumMod val="60000"/>
              <a:lumOff val="40000"/>
            </a:schemeClr>
          </a:solidFill>
          <a:ln>
            <a:solidFill>
              <a:srgbClr val="575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99" b="1" dirty="0">
                <a:solidFill>
                  <a:schemeClr val="tx1"/>
                </a:solidFill>
              </a:rPr>
              <a:t>Direct investment and support for technological catch-up</a:t>
            </a:r>
            <a:endParaRPr lang="zh-CN" altLang="en-US" sz="1699" b="1" dirty="0">
              <a:solidFill>
                <a:schemeClr val="tx1"/>
              </a:solidFill>
            </a:endParaRPr>
          </a:p>
        </p:txBody>
      </p:sp>
      <p:sp>
        <p:nvSpPr>
          <p:cNvPr id="15" name="Content Placeholder 2">
            <a:extLst>
              <a:ext uri="{FF2B5EF4-FFF2-40B4-BE49-F238E27FC236}">
                <a16:creationId xmlns:a16="http://schemas.microsoft.com/office/drawing/2014/main" id="{8B5BB394-D4A3-9C4D-AE77-4DEB0944240F}"/>
              </a:ext>
            </a:extLst>
          </p:cNvPr>
          <p:cNvSpPr txBox="1">
            <a:spLocks/>
          </p:cNvSpPr>
          <p:nvPr/>
        </p:nvSpPr>
        <p:spPr>
          <a:xfrm>
            <a:off x="576972" y="2086659"/>
            <a:ext cx="3368274" cy="4277752"/>
          </a:xfrm>
          <a:prstGeom prst="rect">
            <a:avLst/>
          </a:prstGeom>
          <a:solidFill>
            <a:schemeClr val="tx1">
              <a:lumMod val="10000"/>
              <a:lumOff val="90000"/>
            </a:schemeClr>
          </a:solidFill>
          <a:ln w="3175">
            <a:noFill/>
          </a:ln>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Arial" panose="020B0604020202020204" pitchFamily="34" charset="0"/>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r>
              <a:rPr lang="en-GB" sz="1200" b="1" dirty="0">
                <a:solidFill>
                  <a:srgbClr val="1D1D1A"/>
                </a:solidFill>
              </a:rPr>
              <a:t>High Performance Computing (HPC). </a:t>
            </a:r>
            <a:r>
              <a:rPr lang="en-GB" sz="1200" dirty="0">
                <a:solidFill>
                  <a:srgbClr val="1D1D1A"/>
                </a:solidFill>
              </a:rPr>
              <a:t>Upgrade Europe’s scientific capabilities and industrial competitiveness: converging HPC, Big Data and Cloud Computing technologies; building a competitive European HPC ecosystem. Budget of €2.7 billion (29% of total budget).</a:t>
            </a:r>
          </a:p>
          <a:p>
            <a:endParaRPr lang="en-GB" sz="1200" dirty="0">
              <a:solidFill>
                <a:srgbClr val="1D1D1A"/>
              </a:solidFill>
            </a:endParaRPr>
          </a:p>
          <a:p>
            <a:r>
              <a:rPr lang="en-GB" sz="1200" b="1" dirty="0">
                <a:solidFill>
                  <a:srgbClr val="1D1D1A"/>
                </a:solidFill>
              </a:rPr>
              <a:t>The European AI strategy.  </a:t>
            </a:r>
            <a:r>
              <a:rPr lang="en-GB" sz="1200" dirty="0">
                <a:solidFill>
                  <a:srgbClr val="1D1D1A"/>
                </a:solidFill>
              </a:rPr>
              <a:t>and the coordinated plan put forward trust and transparency as a prerequisite to ensure a human-centric approach to AI. Funding calls also for a mix of public and private investment (€20bn a year after 2020) and €1bn a year from the EU’s Digital Europe program.</a:t>
            </a:r>
          </a:p>
          <a:p>
            <a:endParaRPr lang="en-GB" sz="1200" dirty="0">
              <a:solidFill>
                <a:srgbClr val="1D1D1A"/>
              </a:solidFill>
            </a:endParaRPr>
          </a:p>
          <a:p>
            <a:r>
              <a:rPr lang="en-GB" sz="1200" b="1" dirty="0">
                <a:solidFill>
                  <a:srgbClr val="1D1D1A"/>
                </a:solidFill>
              </a:rPr>
              <a:t>Advanced digital skills</a:t>
            </a:r>
            <a:r>
              <a:rPr lang="en-GB" sz="1200" dirty="0">
                <a:solidFill>
                  <a:srgbClr val="1D1D1A"/>
                </a:solidFill>
              </a:rPr>
              <a:t>. 2021-2027 Digital skills budget of €700m (8.5% of total budget).</a:t>
            </a:r>
          </a:p>
          <a:p>
            <a:endParaRPr lang="en-GB" sz="1200" dirty="0">
              <a:solidFill>
                <a:srgbClr val="1D1D1A"/>
              </a:solidFill>
            </a:endParaRPr>
          </a:p>
          <a:p>
            <a:r>
              <a:rPr lang="en-GB" sz="1200" b="1" dirty="0">
                <a:solidFill>
                  <a:srgbClr val="1D1D1A"/>
                </a:solidFill>
              </a:rPr>
              <a:t>E-Government. Digitalisation </a:t>
            </a:r>
            <a:r>
              <a:rPr lang="en-GB" sz="1200" dirty="0">
                <a:solidFill>
                  <a:srgbClr val="1D1D1A"/>
                </a:solidFill>
              </a:rPr>
              <a:t>of</a:t>
            </a:r>
            <a:r>
              <a:rPr lang="en-GB" sz="1200" b="1" dirty="0">
                <a:solidFill>
                  <a:srgbClr val="1D1D1A"/>
                </a:solidFill>
              </a:rPr>
              <a:t> </a:t>
            </a:r>
            <a:r>
              <a:rPr lang="en-GB" sz="1200" dirty="0">
                <a:solidFill>
                  <a:srgbClr val="1D1D1A"/>
                </a:solidFill>
              </a:rPr>
              <a:t>public services and their EU wide interoperability. 2021-2027 Deployment budget of €1.3bn (16% of total budget).</a:t>
            </a:r>
          </a:p>
          <a:p>
            <a:endParaRPr lang="en-US" sz="1200" dirty="0">
              <a:solidFill>
                <a:srgbClr val="1D1D1A"/>
              </a:solidFill>
            </a:endParaRPr>
          </a:p>
          <a:p>
            <a:endParaRPr lang="en-US" sz="1200" dirty="0">
              <a:solidFill>
                <a:srgbClr val="1D1D1A"/>
              </a:solidFill>
            </a:endParaRPr>
          </a:p>
        </p:txBody>
      </p:sp>
      <p:sp>
        <p:nvSpPr>
          <p:cNvPr id="16" name="Rectangle 15"/>
          <p:cNvSpPr/>
          <p:nvPr/>
        </p:nvSpPr>
        <p:spPr>
          <a:xfrm>
            <a:off x="4419405" y="1202081"/>
            <a:ext cx="3368274" cy="669919"/>
          </a:xfrm>
          <a:prstGeom prst="rect">
            <a:avLst/>
          </a:prstGeom>
          <a:solidFill>
            <a:schemeClr val="bg1">
              <a:lumMod val="60000"/>
              <a:lumOff val="40000"/>
            </a:schemeClr>
          </a:solidFill>
          <a:ln>
            <a:solidFill>
              <a:srgbClr val="575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99" b="1" dirty="0">
                <a:solidFill>
                  <a:schemeClr val="tx1"/>
                </a:solidFill>
              </a:rPr>
              <a:t>DSA and DMA</a:t>
            </a:r>
            <a:endParaRPr lang="zh-CN" altLang="en-US" sz="2199" b="1" dirty="0">
              <a:solidFill>
                <a:schemeClr val="tx1"/>
              </a:solidFill>
            </a:endParaRPr>
          </a:p>
        </p:txBody>
      </p:sp>
      <p:sp>
        <p:nvSpPr>
          <p:cNvPr id="17" name="Content Placeholder 2">
            <a:extLst>
              <a:ext uri="{FF2B5EF4-FFF2-40B4-BE49-F238E27FC236}">
                <a16:creationId xmlns:a16="http://schemas.microsoft.com/office/drawing/2014/main" id="{8B5BB394-D4A3-9C4D-AE77-4DEB0944240F}"/>
              </a:ext>
            </a:extLst>
          </p:cNvPr>
          <p:cNvSpPr txBox="1">
            <a:spLocks/>
          </p:cNvSpPr>
          <p:nvPr/>
        </p:nvSpPr>
        <p:spPr>
          <a:xfrm>
            <a:off x="4419404" y="2086659"/>
            <a:ext cx="3368274" cy="4277752"/>
          </a:xfrm>
          <a:prstGeom prst="rect">
            <a:avLst/>
          </a:prstGeom>
          <a:solidFill>
            <a:schemeClr val="tx1">
              <a:lumMod val="10000"/>
              <a:lumOff val="90000"/>
            </a:schemeClr>
          </a:solidFill>
          <a:ln w="3175">
            <a:noFill/>
          </a:ln>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Arial" panose="020B0604020202020204" pitchFamily="34" charset="0"/>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r>
              <a:rPr lang="en-GB" sz="1200" dirty="0">
                <a:solidFill>
                  <a:srgbClr val="1D1D1A"/>
                </a:solidFill>
              </a:rPr>
              <a:t>Proposal: The aim is to realize the autonomy of EU industry and information. Solve 3 main problems.</a:t>
            </a:r>
          </a:p>
          <a:p>
            <a:endParaRPr lang="en-GB" sz="1200" dirty="0">
              <a:solidFill>
                <a:srgbClr val="1D1D1A"/>
              </a:solidFill>
            </a:endParaRPr>
          </a:p>
          <a:p>
            <a:pPr marL="240877" indent="-228509">
              <a:buFont typeface="+mj-lt"/>
              <a:buAutoNum type="arabicPeriod"/>
            </a:pPr>
            <a:r>
              <a:rPr lang="en-GB" sz="1200" dirty="0">
                <a:solidFill>
                  <a:srgbClr val="1D1D1A"/>
                </a:solidFill>
              </a:rPr>
              <a:t>	</a:t>
            </a:r>
            <a:r>
              <a:rPr lang="en-GB" sz="1200" b="1" dirty="0">
                <a:solidFill>
                  <a:srgbClr val="1D1D1A"/>
                </a:solidFill>
              </a:rPr>
              <a:t>Illegal content, goods and services.</a:t>
            </a:r>
          </a:p>
          <a:p>
            <a:pPr marL="240877" indent="-228509">
              <a:buFont typeface="+mj-lt"/>
              <a:buAutoNum type="arabicPeriod"/>
            </a:pPr>
            <a:r>
              <a:rPr lang="en-GB" sz="1200" dirty="0">
                <a:solidFill>
                  <a:srgbClr val="1D1D1A"/>
                </a:solidFill>
              </a:rPr>
              <a:t>	</a:t>
            </a:r>
            <a:r>
              <a:rPr lang="en-GB" sz="1200" b="1" dirty="0">
                <a:solidFill>
                  <a:srgbClr val="1D1D1A"/>
                </a:solidFill>
              </a:rPr>
              <a:t>Dissemination of false information and freedom of expression.</a:t>
            </a:r>
          </a:p>
          <a:p>
            <a:pPr marL="240877" indent="-228509">
              <a:buFont typeface="+mj-lt"/>
              <a:buAutoNum type="arabicPeriod"/>
            </a:pPr>
            <a:r>
              <a:rPr lang="en-GB" sz="1200" dirty="0">
                <a:solidFill>
                  <a:srgbClr val="1D1D1A"/>
                </a:solidFill>
              </a:rPr>
              <a:t>	</a:t>
            </a:r>
            <a:r>
              <a:rPr lang="en-GB" sz="1200" b="1" dirty="0">
                <a:solidFill>
                  <a:srgbClr val="1D1D1A"/>
                </a:solidFill>
              </a:rPr>
              <a:t>Users’ rights to choose access to information: transparent algorithms and depersonalised recommendations.</a:t>
            </a:r>
          </a:p>
          <a:p>
            <a:endParaRPr lang="en-GB" sz="1200" dirty="0">
              <a:solidFill>
                <a:srgbClr val="1D1D1A"/>
              </a:solidFill>
            </a:endParaRPr>
          </a:p>
          <a:p>
            <a:r>
              <a:rPr lang="en-GB" sz="1200" dirty="0">
                <a:solidFill>
                  <a:srgbClr val="1D1D1A"/>
                </a:solidFill>
              </a:rPr>
              <a:t>Take asymmetric measures targeting “very large platforms”: enhance obligations, supervision and enforcement (in proportion to their compliance capabilities).</a:t>
            </a:r>
          </a:p>
          <a:p>
            <a:endParaRPr lang="en-GB" sz="1200" dirty="0">
              <a:solidFill>
                <a:srgbClr val="1D1D1A"/>
              </a:solidFill>
            </a:endParaRPr>
          </a:p>
          <a:p>
            <a:r>
              <a:rPr lang="en-GB" sz="1200" dirty="0">
                <a:solidFill>
                  <a:srgbClr val="1D1D1A"/>
                </a:solidFill>
              </a:rPr>
              <a:t>Considering that competition issues are different from issues facing consumers, a new Digital Market Act (DMA) is also being proposed.</a:t>
            </a:r>
          </a:p>
          <a:p>
            <a:endParaRPr lang="en-US" sz="1200" dirty="0">
              <a:solidFill>
                <a:srgbClr val="1D1D1A"/>
              </a:solidFill>
            </a:endParaRPr>
          </a:p>
          <a:p>
            <a:r>
              <a:rPr lang="en-GB" sz="1200" dirty="0"/>
              <a:t>Its aim is to be a new competition tool, an ex-ante regulatory mechanism that solves competition issues.</a:t>
            </a:r>
          </a:p>
          <a:p>
            <a:endParaRPr lang="en-GB" sz="1200" dirty="0">
              <a:solidFill>
                <a:srgbClr val="1D1D1A"/>
              </a:solidFill>
            </a:endParaRPr>
          </a:p>
        </p:txBody>
      </p:sp>
      <p:pic>
        <p:nvPicPr>
          <p:cNvPr id="3" name="Picture 2"/>
          <p:cNvPicPr>
            <a:picLocks noChangeAspect="1"/>
          </p:cNvPicPr>
          <p:nvPr/>
        </p:nvPicPr>
        <p:blipFill>
          <a:blip r:embed="rId2"/>
          <a:stretch>
            <a:fillRect/>
          </a:stretch>
        </p:blipFill>
        <p:spPr>
          <a:xfrm>
            <a:off x="154102" y="103093"/>
            <a:ext cx="1286866" cy="857911"/>
          </a:xfrm>
          <a:prstGeom prst="rect">
            <a:avLst/>
          </a:prstGeom>
        </p:spPr>
      </p:pic>
      <p:sp>
        <p:nvSpPr>
          <p:cNvPr id="18" name="Content Placeholder 2">
            <a:extLst>
              <a:ext uri="{FF2B5EF4-FFF2-40B4-BE49-F238E27FC236}">
                <a16:creationId xmlns:a16="http://schemas.microsoft.com/office/drawing/2014/main" id="{8B5BB394-D4A3-9C4D-AE77-4DEB0944240F}"/>
              </a:ext>
            </a:extLst>
          </p:cNvPr>
          <p:cNvSpPr txBox="1">
            <a:spLocks/>
          </p:cNvSpPr>
          <p:nvPr/>
        </p:nvSpPr>
        <p:spPr>
          <a:xfrm>
            <a:off x="8261836" y="2086659"/>
            <a:ext cx="3368274" cy="4277752"/>
          </a:xfrm>
          <a:prstGeom prst="rect">
            <a:avLst/>
          </a:prstGeom>
          <a:solidFill>
            <a:schemeClr val="tx1">
              <a:lumMod val="10000"/>
              <a:lumOff val="90000"/>
            </a:schemeClr>
          </a:solidFill>
          <a:ln w="3175">
            <a:noFill/>
          </a:ln>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Arial" panose="020B0604020202020204" pitchFamily="34" charset="0"/>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r>
              <a:rPr lang="en-GB" sz="1200" dirty="0">
                <a:solidFill>
                  <a:srgbClr val="1D1D1A"/>
                </a:solidFill>
              </a:rPr>
              <a:t>France and Germany are supporting an independent European data infrastructure GAIA-X. Also dubbed “AI-Airbus”. </a:t>
            </a:r>
            <a:r>
              <a:rPr lang="en-GB" sz="1200" b="1" dirty="0">
                <a:solidFill>
                  <a:srgbClr val="1D1D1A"/>
                </a:solidFill>
              </a:rPr>
              <a:t>The declared aim is to establish a common data infrastructure based on European values. </a:t>
            </a:r>
          </a:p>
          <a:p>
            <a:endParaRPr lang="en-GB" sz="1200" dirty="0">
              <a:solidFill>
                <a:srgbClr val="1D1D1A"/>
              </a:solidFill>
            </a:endParaRPr>
          </a:p>
          <a:p>
            <a:r>
              <a:rPr lang="en-GB" sz="1200" dirty="0">
                <a:solidFill>
                  <a:srgbClr val="1D1D1A"/>
                </a:solidFill>
              </a:rPr>
              <a:t>A federated technical infrastructure, consisting of components and services that make it possible to access data and to store, exchange and use it according to predefined rules.</a:t>
            </a:r>
          </a:p>
          <a:p>
            <a:endParaRPr lang="en-GB" sz="1200" dirty="0">
              <a:solidFill>
                <a:srgbClr val="1D1D1A"/>
              </a:solidFill>
            </a:endParaRPr>
          </a:p>
          <a:p>
            <a:pPr marL="240877" indent="-228509">
              <a:buAutoNum type="arabicParenBoth"/>
            </a:pPr>
            <a:r>
              <a:rPr lang="en-GB" sz="1200" dirty="0">
                <a:solidFill>
                  <a:srgbClr val="1D1D1A"/>
                </a:solidFill>
              </a:rPr>
              <a:t>the potential dependency on non-EU and in particular US providers of cloud storage </a:t>
            </a:r>
          </a:p>
          <a:p>
            <a:pPr marL="240877" indent="-228509">
              <a:buAutoNum type="arabicParenBoth"/>
            </a:pPr>
            <a:r>
              <a:rPr lang="en-GB" sz="1200" dirty="0">
                <a:solidFill>
                  <a:srgbClr val="1D1D1A"/>
                </a:solidFill>
              </a:rPr>
              <a:t>The potential infringement of data protection when data is stored with US-based providers of cloud storage due to the US Cloud Act. National and European cloud services as well as the data embassy concept (which can be seen as an extension of cloud services) can be considered as European alternatives.</a:t>
            </a:r>
          </a:p>
          <a:p>
            <a:endParaRPr lang="en-GB" sz="1200" dirty="0">
              <a:solidFill>
                <a:srgbClr val="1D1D1A"/>
              </a:solidFill>
            </a:endParaRPr>
          </a:p>
          <a:p>
            <a:r>
              <a:rPr lang="en-US" sz="1200" dirty="0">
                <a:solidFill>
                  <a:srgbClr val="1D1D1A"/>
                </a:solidFill>
              </a:rPr>
              <a:t>Co-sponsored, supported by Siemens, SAP, Deutsche Telekom and Deutsche Bank.</a:t>
            </a:r>
          </a:p>
        </p:txBody>
      </p:sp>
      <p:sp>
        <p:nvSpPr>
          <p:cNvPr id="19" name="Rectangle 18"/>
          <p:cNvSpPr/>
          <p:nvPr/>
        </p:nvSpPr>
        <p:spPr>
          <a:xfrm>
            <a:off x="8261836" y="1202080"/>
            <a:ext cx="3368274" cy="669919"/>
          </a:xfrm>
          <a:prstGeom prst="rect">
            <a:avLst/>
          </a:prstGeom>
          <a:solidFill>
            <a:schemeClr val="bg1">
              <a:lumMod val="60000"/>
              <a:lumOff val="40000"/>
            </a:schemeClr>
          </a:solidFill>
          <a:ln>
            <a:solidFill>
              <a:srgbClr val="575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99" b="1" dirty="0">
                <a:solidFill>
                  <a:schemeClr val="tx1"/>
                </a:solidFill>
              </a:rPr>
              <a:t>GAIA-X </a:t>
            </a:r>
            <a:endParaRPr lang="zh-CN" altLang="en-US" sz="2199" b="1" dirty="0">
              <a:solidFill>
                <a:schemeClr val="tx1"/>
              </a:solidFill>
            </a:endParaRPr>
          </a:p>
        </p:txBody>
      </p:sp>
    </p:spTree>
    <p:extLst>
      <p:ext uri="{BB962C8B-B14F-4D97-AF65-F5344CB8AC3E}">
        <p14:creationId xmlns:p14="http://schemas.microsoft.com/office/powerpoint/2010/main" val="4054029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5681607" y="927843"/>
            <a:ext cx="5985225" cy="1602160"/>
          </a:xfrm>
          <a:prstGeom prst="rect">
            <a:avLst/>
          </a:prstGeom>
          <a:noFill/>
          <a:ln w="12700" cap="flat" cmpd="sng" algn="ctr">
            <a:solidFill>
              <a:srgbClr val="FFFFFF">
                <a:lumMod val="85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ts val="600"/>
              </a:spcBef>
              <a:defRPr/>
            </a:pPr>
            <a:r>
              <a:rPr lang="en-US" altLang="zh-CN" sz="1299" b="1" dirty="0">
                <a:solidFill>
                  <a:srgbClr val="C00000"/>
                </a:solidFill>
                <a:cs typeface="+mn-ea"/>
                <a:sym typeface="Arial" panose="020B0604020202020204" pitchFamily="34" charset="0"/>
              </a:rPr>
              <a:t>Digital sovereignty does not mean autarky</a:t>
            </a:r>
          </a:p>
          <a:p>
            <a:pPr marL="285607" indent="-285607" defTabSz="914112" fontAlgn="ctr">
              <a:spcBef>
                <a:spcPts val="200"/>
              </a:spcBef>
              <a:buFont typeface="Arial" panose="020B0604020202020204" pitchFamily="34" charset="0"/>
              <a:buChar char="•"/>
              <a:defRPr/>
            </a:pPr>
            <a:r>
              <a:rPr lang="en-GB" altLang="zh-CN" sz="1200" dirty="0">
                <a:solidFill>
                  <a:srgbClr val="000000"/>
                </a:solidFill>
                <a:ea typeface="微软雅黑" panose="020B0503020204020204" pitchFamily="34" charset="-122"/>
              </a:rPr>
              <a:t>According to WIK, the EU as well as most of the countries analysed appear to be keen in underscoring that neither digital sovereignty nor strategic autonomy push for autarky or protectionism. </a:t>
            </a:r>
          </a:p>
          <a:p>
            <a:pPr marL="285607" indent="-285607" defTabSz="914112" fontAlgn="ctr">
              <a:spcBef>
                <a:spcPts val="200"/>
              </a:spcBef>
              <a:buFont typeface="Arial" panose="020B0604020202020204" pitchFamily="34" charset="0"/>
              <a:buChar char="•"/>
              <a:defRPr/>
            </a:pPr>
            <a:r>
              <a:rPr lang="en-GB" altLang="zh-CN" sz="1200" dirty="0">
                <a:solidFill>
                  <a:srgbClr val="000000"/>
                </a:solidFill>
                <a:ea typeface="微软雅黑" panose="020B0503020204020204" pitchFamily="34" charset="-122"/>
              </a:rPr>
              <a:t>Rather, digital sovereignty is </a:t>
            </a:r>
            <a:r>
              <a:rPr lang="en-GB" altLang="zh-CN" sz="1200" b="1" dirty="0">
                <a:solidFill>
                  <a:srgbClr val="000000"/>
                </a:solidFill>
                <a:ea typeface="微软雅黑" panose="020B0503020204020204" pitchFamily="34" charset="-122"/>
              </a:rPr>
              <a:t>about striking the balance between achieving its own autonomy while still maintaining a diversified vendor portfolio and international trade relations</a:t>
            </a:r>
            <a:r>
              <a:rPr lang="en-GB" altLang="zh-CN" sz="1200" dirty="0">
                <a:solidFill>
                  <a:srgbClr val="000000"/>
                </a:solidFill>
                <a:ea typeface="微软雅黑" panose="020B0503020204020204" pitchFamily="34" charset="-122"/>
              </a:rPr>
              <a:t>, which are so important for many economies in the EU.</a:t>
            </a:r>
          </a:p>
        </p:txBody>
      </p:sp>
      <p:sp>
        <p:nvSpPr>
          <p:cNvPr id="20" name="副标题 1"/>
          <p:cNvSpPr txBox="1">
            <a:spLocks/>
          </p:cNvSpPr>
          <p:nvPr/>
        </p:nvSpPr>
        <p:spPr>
          <a:xfrm>
            <a:off x="286574" y="147069"/>
            <a:ext cx="11241054" cy="458087"/>
          </a:xfrm>
          <a:prstGeom prst="rect">
            <a:avLst/>
          </a:prstGeom>
        </p:spPr>
        <p:txBody>
          <a:bodyPr vert="horz" wrap="square" lIns="91404" tIns="45702" rIns="91404" bIns="45702" anchor="t" anchorCtr="0">
            <a:noAutofit/>
          </a:bodyPr>
          <a:lstStyle>
            <a:defPPr>
              <a:defRPr lang="en-US"/>
            </a:defPPr>
            <a:lvl1pPr indent="0" defTabSz="1187323" fontAlgn="ctr">
              <a:lnSpc>
                <a:spcPct val="90000"/>
              </a:lnSpc>
              <a:spcBef>
                <a:spcPts val="1299"/>
              </a:spcBef>
              <a:buFont typeface="Arial" panose="020B0604020202020204" pitchFamily="34" charset="0"/>
              <a:buNone/>
              <a:defRPr sz="2800" b="1">
                <a:latin typeface="Arial" panose="020B0604020202020204" pitchFamily="34" charset="0"/>
                <a:ea typeface="微软雅黑" panose="020B0503020204020204" pitchFamily="34" charset="-122"/>
              </a:defRPr>
            </a:lvl1pPr>
            <a:lvl2pPr marL="890493" indent="-296831" defTabSz="1187323">
              <a:lnSpc>
                <a:spcPct val="90000"/>
              </a:lnSpc>
              <a:spcBef>
                <a:spcPts val="650"/>
              </a:spcBef>
              <a:buFont typeface="Arial" panose="020B0604020202020204" pitchFamily="34" charset="0"/>
              <a:buChar char="•"/>
              <a:defRPr sz="3117"/>
            </a:lvl2pPr>
            <a:lvl3pPr marL="1484155" indent="-296831" defTabSz="1187323">
              <a:lnSpc>
                <a:spcPct val="90000"/>
              </a:lnSpc>
              <a:spcBef>
                <a:spcPts val="650"/>
              </a:spcBef>
              <a:buFont typeface="Arial" panose="020B0604020202020204" pitchFamily="34" charset="0"/>
              <a:buChar char="•"/>
              <a:defRPr sz="2597"/>
            </a:lvl3pPr>
            <a:lvl4pPr marL="2077816" indent="-296831" defTabSz="1187323">
              <a:lnSpc>
                <a:spcPct val="90000"/>
              </a:lnSpc>
              <a:spcBef>
                <a:spcPts val="650"/>
              </a:spcBef>
              <a:buFont typeface="Arial" panose="020B0604020202020204" pitchFamily="34" charset="0"/>
              <a:buChar char="•"/>
              <a:defRPr sz="2337"/>
            </a:lvl4pPr>
            <a:lvl5pPr marL="2671478" indent="-296831" defTabSz="1187323">
              <a:lnSpc>
                <a:spcPct val="90000"/>
              </a:lnSpc>
              <a:spcBef>
                <a:spcPts val="650"/>
              </a:spcBef>
              <a:buFont typeface="Arial" panose="020B0604020202020204" pitchFamily="34" charset="0"/>
              <a:buChar char="•"/>
              <a:defRPr sz="2337"/>
            </a:lvl5pPr>
            <a:lvl6pPr marL="3265140" indent="-296831" defTabSz="1187323">
              <a:lnSpc>
                <a:spcPct val="90000"/>
              </a:lnSpc>
              <a:spcBef>
                <a:spcPts val="650"/>
              </a:spcBef>
              <a:buFont typeface="Arial" panose="020B0604020202020204" pitchFamily="34" charset="0"/>
              <a:buChar char="•"/>
              <a:defRPr sz="2337"/>
            </a:lvl6pPr>
            <a:lvl7pPr marL="3858802" indent="-296831" defTabSz="1187323">
              <a:lnSpc>
                <a:spcPct val="90000"/>
              </a:lnSpc>
              <a:spcBef>
                <a:spcPts val="650"/>
              </a:spcBef>
              <a:buFont typeface="Arial" panose="020B0604020202020204" pitchFamily="34" charset="0"/>
              <a:buChar char="•"/>
              <a:defRPr sz="2337"/>
            </a:lvl7pPr>
            <a:lvl8pPr marL="4452464" indent="-296831" defTabSz="1187323">
              <a:lnSpc>
                <a:spcPct val="90000"/>
              </a:lnSpc>
              <a:spcBef>
                <a:spcPts val="650"/>
              </a:spcBef>
              <a:buFont typeface="Arial" panose="020B0604020202020204" pitchFamily="34" charset="0"/>
              <a:buChar char="•"/>
              <a:defRPr sz="2337"/>
            </a:lvl8pPr>
            <a:lvl9pPr marL="5046125" indent="-296831" defTabSz="1187323">
              <a:lnSpc>
                <a:spcPct val="90000"/>
              </a:lnSpc>
              <a:spcBef>
                <a:spcPts val="650"/>
              </a:spcBef>
              <a:buFont typeface="Arial" panose="020B0604020202020204" pitchFamily="34" charset="0"/>
              <a:buChar char="•"/>
              <a:defRPr sz="2337"/>
            </a:lvl9pPr>
          </a:lstStyle>
          <a:p>
            <a:r>
              <a:rPr lang="en-US" sz="2399" dirty="0">
                <a:solidFill>
                  <a:srgbClr val="C00000"/>
                </a:solidFill>
              </a:rPr>
              <a:t>Nonetheless, far from uniform or coordinated approach across Europe</a:t>
            </a:r>
            <a:endParaRPr lang="en-US" sz="2399" dirty="0">
              <a:solidFill>
                <a:srgbClr val="000000"/>
              </a:solidFill>
            </a:endParaRPr>
          </a:p>
        </p:txBody>
      </p:sp>
      <p:sp>
        <p:nvSpPr>
          <p:cNvPr id="51" name="矩形 50"/>
          <p:cNvSpPr/>
          <p:nvPr/>
        </p:nvSpPr>
        <p:spPr>
          <a:xfrm>
            <a:off x="5681606" y="4687209"/>
            <a:ext cx="5985226" cy="1328117"/>
          </a:xfrm>
          <a:prstGeom prst="rect">
            <a:avLst/>
          </a:prstGeom>
          <a:noFill/>
          <a:ln w="12700" cap="flat" cmpd="sng" algn="ctr">
            <a:solidFill>
              <a:srgbClr val="FFFFFF">
                <a:lumMod val="85000"/>
              </a:srgbClr>
            </a:soli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ctr">
              <a:spcBef>
                <a:spcPts val="200"/>
              </a:spcBef>
            </a:pPr>
            <a:r>
              <a:rPr lang="en-US" sz="1299" b="1" dirty="0">
                <a:solidFill>
                  <a:srgbClr val="C00000"/>
                </a:solidFill>
                <a:ea typeface="微软雅黑" panose="020B0503020204020204" pitchFamily="34" charset="-122"/>
              </a:rPr>
              <a:t>Data “embassies” overseas – Estonia and Luxembourg lead the way </a:t>
            </a:r>
          </a:p>
          <a:p>
            <a:pPr marL="285636" indent="-285636" fontAlgn="ctr">
              <a:spcBef>
                <a:spcPts val="200"/>
              </a:spcBef>
              <a:buFont typeface="Arial" panose="020B0604020202020204" pitchFamily="34" charset="0"/>
              <a:buChar char="•"/>
              <a:defRPr/>
            </a:pPr>
            <a:r>
              <a:rPr lang="en-GB" sz="1200" dirty="0">
                <a:solidFill>
                  <a:srgbClr val="000000"/>
                </a:solidFill>
                <a:ea typeface="微软雅黑" panose="020B0503020204020204" pitchFamily="34" charset="-122"/>
              </a:rPr>
              <a:t>Estonia – a leader in E-Government – has a government cloud which is physically hosted by (military grade secured) servers outside its borders, in this case, in Luxembourg. </a:t>
            </a:r>
          </a:p>
          <a:p>
            <a:pPr marL="285636" indent="-285636" fontAlgn="ctr">
              <a:spcBef>
                <a:spcPts val="200"/>
              </a:spcBef>
              <a:buFont typeface="Arial" panose="020B0604020202020204" pitchFamily="34" charset="0"/>
              <a:buChar char="•"/>
              <a:defRPr/>
            </a:pPr>
            <a:r>
              <a:rPr lang="en-GB" sz="1200" dirty="0">
                <a:solidFill>
                  <a:srgbClr val="000000"/>
                </a:solidFill>
                <a:ea typeface="微软雅黑" panose="020B0503020204020204" pitchFamily="34" charset="-122"/>
              </a:rPr>
              <a:t>This is done to secure Estonia’s sensitive databases from natural disasters, but also from cyber, terrorist or military attacks.</a:t>
            </a:r>
          </a:p>
        </p:txBody>
      </p:sp>
      <p:sp>
        <p:nvSpPr>
          <p:cNvPr id="52" name="矩形 51"/>
          <p:cNvSpPr/>
          <p:nvPr/>
        </p:nvSpPr>
        <p:spPr>
          <a:xfrm>
            <a:off x="5681607" y="2711783"/>
            <a:ext cx="5985226" cy="1762334"/>
          </a:xfrm>
          <a:prstGeom prst="rect">
            <a:avLst/>
          </a:prstGeom>
          <a:noFill/>
          <a:ln w="12700" cap="flat" cmpd="sng" algn="ctr">
            <a:solidFill>
              <a:srgbClr val="FFFFFF">
                <a:lumMod val="85000"/>
              </a:srgbClr>
            </a:soli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ctr">
              <a:spcBef>
                <a:spcPts val="200"/>
              </a:spcBef>
              <a:defRPr/>
            </a:pPr>
            <a:r>
              <a:rPr lang="en-US" sz="1299" b="1" dirty="0">
                <a:solidFill>
                  <a:srgbClr val="C00000"/>
                </a:solidFill>
                <a:ea typeface="微软雅黑" panose="020B0503020204020204" pitchFamily="34" charset="-122"/>
              </a:rPr>
              <a:t>Strategic sovereignty has only been advocated by the few, not the many</a:t>
            </a:r>
            <a:endParaRPr lang="en-US" sz="1299" b="1" dirty="0">
              <a:solidFill>
                <a:srgbClr val="000000"/>
              </a:solidFill>
              <a:ea typeface="微软雅黑" panose="020B0503020204020204" pitchFamily="34" charset="-122"/>
            </a:endParaRPr>
          </a:p>
          <a:p>
            <a:pPr marL="285607" indent="-285607" fontAlgn="ctr">
              <a:spcBef>
                <a:spcPts val="200"/>
              </a:spcBef>
              <a:buFont typeface="Arial" panose="020B0604020202020204" pitchFamily="34" charset="0"/>
              <a:buChar char="•"/>
              <a:defRPr/>
            </a:pPr>
            <a:r>
              <a:rPr lang="en-GB" sz="1200" dirty="0">
                <a:solidFill>
                  <a:srgbClr val="000000"/>
                </a:solidFill>
                <a:ea typeface="微软雅黑" panose="020B0503020204020204" pitchFamily="34" charset="-122"/>
              </a:rPr>
              <a:t>The scope of digital sovereignty in the individual Member States differs greatly.</a:t>
            </a:r>
          </a:p>
          <a:p>
            <a:pPr marL="285607" indent="-285607" fontAlgn="ctr">
              <a:spcBef>
                <a:spcPts val="200"/>
              </a:spcBef>
              <a:buFont typeface="Arial" panose="020B0604020202020204" pitchFamily="34" charset="0"/>
              <a:buChar char="•"/>
              <a:defRPr/>
            </a:pPr>
            <a:r>
              <a:rPr lang="en-GB" sz="1200" dirty="0">
                <a:solidFill>
                  <a:srgbClr val="000000"/>
                </a:solidFill>
                <a:ea typeface="微软雅黑" panose="020B0503020204020204" pitchFamily="34" charset="-122"/>
              </a:rPr>
              <a:t>In about half of European countries, there is a rather narrow interpretation of digital sovereignty prevails (coloured light blue). This means that in these states digital sovereignty </a:t>
            </a:r>
            <a:r>
              <a:rPr lang="en-GB" sz="1200" b="1" dirty="0">
                <a:solidFill>
                  <a:srgbClr val="000000"/>
                </a:solidFill>
                <a:ea typeface="微软雅黑" panose="020B0503020204020204" pitchFamily="34" charset="-122"/>
              </a:rPr>
              <a:t>does not include any components or aspects beyond cybersecurity measures</a:t>
            </a:r>
            <a:r>
              <a:rPr lang="en-GB" sz="1200" dirty="0">
                <a:solidFill>
                  <a:srgbClr val="000000"/>
                </a:solidFill>
                <a:ea typeface="微软雅黑" panose="020B0503020204020204" pitchFamily="34" charset="-122"/>
              </a:rPr>
              <a:t>. </a:t>
            </a:r>
          </a:p>
          <a:p>
            <a:pPr marL="285607" indent="-285607" fontAlgn="ctr">
              <a:spcBef>
                <a:spcPts val="200"/>
              </a:spcBef>
              <a:buFont typeface="Arial" panose="020B0604020202020204" pitchFamily="34" charset="0"/>
              <a:buChar char="•"/>
              <a:defRPr/>
            </a:pPr>
            <a:r>
              <a:rPr lang="en-GB" sz="1200" dirty="0">
                <a:solidFill>
                  <a:srgbClr val="000000"/>
                </a:solidFill>
                <a:ea typeface="微软雅黑" panose="020B0503020204020204" pitchFamily="34" charset="-122"/>
              </a:rPr>
              <a:t>Digital sovereignty strategy only exists at the EU-level, Germany, France, Denmark, Estonia. </a:t>
            </a:r>
          </a:p>
        </p:txBody>
      </p:sp>
      <p:sp>
        <p:nvSpPr>
          <p:cNvPr id="11" name="Rectangle 10"/>
          <p:cNvSpPr/>
          <p:nvPr/>
        </p:nvSpPr>
        <p:spPr>
          <a:xfrm>
            <a:off x="765196" y="6297362"/>
            <a:ext cx="5137541" cy="308681"/>
          </a:xfrm>
          <a:prstGeom prst="rect">
            <a:avLst/>
          </a:prstGeom>
        </p:spPr>
        <p:txBody>
          <a:bodyPr wrap="none">
            <a:spAutoFit/>
          </a:bodyPr>
          <a:lstStyle/>
          <a:p>
            <a:pPr marL="126949">
              <a:lnSpc>
                <a:spcPct val="150000"/>
              </a:lnSpc>
              <a:tabLst>
                <a:tab pos="698221" algn="l"/>
              </a:tabLst>
            </a:pPr>
            <a:r>
              <a:rPr lang="en-US" altLang="zh-CN" sz="1050" b="1" dirty="0">
                <a:solidFill>
                  <a:srgbClr val="000000"/>
                </a:solidFill>
              </a:rPr>
              <a:t>Source</a:t>
            </a:r>
            <a:r>
              <a:rPr lang="en-US" altLang="zh-CN" sz="1050" dirty="0">
                <a:solidFill>
                  <a:srgbClr val="000000"/>
                </a:solidFill>
              </a:rPr>
              <a:t>: WIK Consult, December 2020. </a:t>
            </a:r>
            <a:r>
              <a:rPr lang="en-US" altLang="zh-CN" sz="1050" i="1" dirty="0">
                <a:solidFill>
                  <a:srgbClr val="000000"/>
                </a:solidFill>
              </a:rPr>
              <a:t>Digital Sovereignty in Europe – a First Benchmark.</a:t>
            </a:r>
            <a:endParaRPr lang="zh-CN" altLang="zh-CN" sz="1050" dirty="0">
              <a:solidFill>
                <a:srgbClr val="000000"/>
              </a:solidFill>
              <a:latin typeface="Times New Roman" panose="02020603050405020304" pitchFamily="18" charset="0"/>
              <a:ea typeface="Times New Roman" panose="02020603050405020304" pitchFamily="18" charset="0"/>
            </a:endParaRPr>
          </a:p>
        </p:txBody>
      </p:sp>
      <p:sp>
        <p:nvSpPr>
          <p:cNvPr id="18" name="Line 2758"/>
          <p:cNvSpPr>
            <a:spLocks noChangeShapeType="1"/>
          </p:cNvSpPr>
          <p:nvPr/>
        </p:nvSpPr>
        <p:spPr bwMode="auto">
          <a:xfrm>
            <a:off x="1024869" y="6190667"/>
            <a:ext cx="3068572" cy="0"/>
          </a:xfrm>
          <a:prstGeom prst="line">
            <a:avLst/>
          </a:prstGeom>
          <a:noFill/>
          <a:ln w="19050" cap="flat" cmpd="sng" algn="ctr">
            <a:solidFill>
              <a:srgbClr val="777777"/>
            </a:solidFill>
            <a:prstDash val="solid"/>
            <a:miter lim="800000"/>
            <a:headEnd/>
            <a:tailEnd/>
          </a:ln>
          <a:effectLst>
            <a:outerShdw blurRad="50800" dist="38100" dir="2700000" algn="tl" rotWithShape="0">
              <a:prstClr val="black">
                <a:alpha val="40000"/>
              </a:prstClr>
            </a:outerShdw>
          </a:effectLst>
        </p:spPr>
        <p:txBody>
          <a:bodyPr/>
          <a:lstStyle/>
          <a:p>
            <a:pPr algn="ctr" defTabSz="914034" eaLnBrk="0" fontAlgn="base" latinLnBrk="1" hangingPunct="0">
              <a:spcBef>
                <a:spcPct val="0"/>
              </a:spcBef>
              <a:spcAft>
                <a:spcPct val="0"/>
              </a:spcAft>
              <a:defRPr/>
            </a:pPr>
            <a:endParaRPr kumimoji="1" lang="zh-CN" altLang="en-US" sz="1399" kern="0">
              <a:solidFill>
                <a:srgbClr val="000000"/>
              </a:solidFill>
              <a:ea typeface="微软雅黑" panose="020B0503020204020204" pitchFamily="34" charset="-122"/>
            </a:endParaRPr>
          </a:p>
        </p:txBody>
      </p:sp>
      <p:pic>
        <p:nvPicPr>
          <p:cNvPr id="15" name="Picture 14"/>
          <p:cNvPicPr>
            <a:picLocks noChangeAspect="1"/>
          </p:cNvPicPr>
          <p:nvPr/>
        </p:nvPicPr>
        <p:blipFill>
          <a:blip r:embed="rId3"/>
          <a:stretch>
            <a:fillRect/>
          </a:stretch>
        </p:blipFill>
        <p:spPr>
          <a:xfrm>
            <a:off x="79554" y="987979"/>
            <a:ext cx="5176193" cy="4926561"/>
          </a:xfrm>
          <a:prstGeom prst="rect">
            <a:avLst/>
          </a:prstGeom>
        </p:spPr>
      </p:pic>
      <p:pic>
        <p:nvPicPr>
          <p:cNvPr id="9" name="Picture 8">
            <a:extLst>
              <a:ext uri="{FF2B5EF4-FFF2-40B4-BE49-F238E27FC236}">
                <a16:creationId xmlns:a16="http://schemas.microsoft.com/office/drawing/2014/main" id="{8548253A-C68F-4DAA-8FE9-D0DB66813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2557" y="422011"/>
            <a:ext cx="1284275" cy="420663"/>
          </a:xfrm>
          <a:prstGeom prst="rect">
            <a:avLst/>
          </a:prstGeom>
        </p:spPr>
      </p:pic>
    </p:spTree>
    <p:extLst>
      <p:ext uri="{BB962C8B-B14F-4D97-AF65-F5344CB8AC3E}">
        <p14:creationId xmlns:p14="http://schemas.microsoft.com/office/powerpoint/2010/main" val="334999096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76C50B-FEA4-4977-9413-0164B7269985}"/>
              </a:ext>
            </a:extLst>
          </p:cNvPr>
          <p:cNvPicPr>
            <a:picLocks noChangeAspect="1"/>
          </p:cNvPicPr>
          <p:nvPr/>
        </p:nvPicPr>
        <p:blipFill>
          <a:blip r:embed="rId3"/>
          <a:stretch>
            <a:fillRect/>
          </a:stretch>
        </p:blipFill>
        <p:spPr>
          <a:xfrm>
            <a:off x="9105469" y="5479203"/>
            <a:ext cx="3086531" cy="981212"/>
          </a:xfrm>
          <a:prstGeom prst="rect">
            <a:avLst/>
          </a:prstGeom>
        </p:spPr>
      </p:pic>
      <p:pic>
        <p:nvPicPr>
          <p:cNvPr id="5" name="Picture 4">
            <a:extLst>
              <a:ext uri="{FF2B5EF4-FFF2-40B4-BE49-F238E27FC236}">
                <a16:creationId xmlns:a16="http://schemas.microsoft.com/office/drawing/2014/main" id="{8E170DA9-C1ED-40FD-9C24-80EF063E0930}"/>
              </a:ext>
            </a:extLst>
          </p:cNvPr>
          <p:cNvPicPr>
            <a:picLocks noChangeAspect="1"/>
          </p:cNvPicPr>
          <p:nvPr/>
        </p:nvPicPr>
        <p:blipFill>
          <a:blip r:embed="rId4"/>
          <a:stretch>
            <a:fillRect/>
          </a:stretch>
        </p:blipFill>
        <p:spPr>
          <a:xfrm>
            <a:off x="6961926" y="1147703"/>
            <a:ext cx="3810532" cy="3629532"/>
          </a:xfrm>
          <a:prstGeom prst="rect">
            <a:avLst/>
          </a:prstGeom>
        </p:spPr>
      </p:pic>
      <p:pic>
        <p:nvPicPr>
          <p:cNvPr id="6" name="Picture 5">
            <a:extLst>
              <a:ext uri="{FF2B5EF4-FFF2-40B4-BE49-F238E27FC236}">
                <a16:creationId xmlns:a16="http://schemas.microsoft.com/office/drawing/2014/main" id="{228B7F69-A0B0-41A6-830D-89CE5D3215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0302" y="397585"/>
            <a:ext cx="1591148" cy="521179"/>
          </a:xfrm>
          <a:prstGeom prst="rect">
            <a:avLst/>
          </a:prstGeom>
        </p:spPr>
      </p:pic>
    </p:spTree>
    <p:extLst>
      <p:ext uri="{BB962C8B-B14F-4D97-AF65-F5344CB8AC3E}">
        <p14:creationId xmlns:p14="http://schemas.microsoft.com/office/powerpoint/2010/main" val="3252022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A23684D-EDE3-4AA7-8D4F-77B93FA2276B}"/>
              </a:ext>
            </a:extLst>
          </p:cNvPr>
          <p:cNvPicPr>
            <a:picLocks noChangeAspect="1"/>
          </p:cNvPicPr>
          <p:nvPr/>
        </p:nvPicPr>
        <p:blipFill>
          <a:blip r:embed="rId3"/>
          <a:stretch>
            <a:fillRect/>
          </a:stretch>
        </p:blipFill>
        <p:spPr>
          <a:xfrm>
            <a:off x="8393843" y="6412087"/>
            <a:ext cx="3521350" cy="407543"/>
          </a:xfrm>
          <a:prstGeom prst="rect">
            <a:avLst/>
          </a:prstGeom>
        </p:spPr>
      </p:pic>
      <p:pic>
        <p:nvPicPr>
          <p:cNvPr id="3" name="Picture 2" descr="A person in a suit&#10;&#10;Description automatically generated with low confidence">
            <a:extLst>
              <a:ext uri="{FF2B5EF4-FFF2-40B4-BE49-F238E27FC236}">
                <a16:creationId xmlns:a16="http://schemas.microsoft.com/office/drawing/2014/main" id="{EFB30437-01BD-4AE4-9BAD-FDB688DD6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9191" y="139960"/>
            <a:ext cx="6273803" cy="6273803"/>
          </a:xfrm>
          <a:prstGeom prst="rect">
            <a:avLst/>
          </a:prstGeom>
        </p:spPr>
      </p:pic>
      <p:sp>
        <p:nvSpPr>
          <p:cNvPr id="11" name="TextBox 10"/>
          <p:cNvSpPr txBox="1"/>
          <p:nvPr/>
        </p:nvSpPr>
        <p:spPr>
          <a:xfrm>
            <a:off x="0" y="5980089"/>
            <a:ext cx="12191999" cy="461665"/>
          </a:xfrm>
          <a:prstGeom prst="rect">
            <a:avLst/>
          </a:prstGeom>
          <a:solidFill>
            <a:schemeClr val="bg2">
              <a:lumMod val="10000"/>
              <a:alpha val="59000"/>
            </a:schemeClr>
          </a:solidFill>
        </p:spPr>
        <p:txBody>
          <a:bodyPr wrap="square" rtlCol="0">
            <a:spAutoFit/>
          </a:bodyPr>
          <a:lstStyle/>
          <a:p>
            <a:pPr lvl="1"/>
            <a:r>
              <a:rPr lang="bs-Latn-BA" sz="2400" spc="600" dirty="0">
                <a:solidFill>
                  <a:prstClr val="white"/>
                </a:solidFill>
                <a:latin typeface="Cambria" panose="02040503050406030204" pitchFamily="18" charset="0"/>
                <a:cs typeface="Times New Roman" panose="02020603050405020304" pitchFamily="18" charset="0"/>
              </a:rPr>
              <a:t>Panellist</a:t>
            </a:r>
            <a:endParaRPr lang="en-US" sz="2400" spc="600" dirty="0">
              <a:solidFill>
                <a:prstClr val="white"/>
              </a:solidFill>
              <a:latin typeface="Cambria" panose="02040503050406030204" pitchFamily="18" charset="0"/>
              <a:cs typeface="Times New Roman" panose="02020603050405020304" pitchFamily="18" charset="0"/>
            </a:endParaRPr>
          </a:p>
        </p:txBody>
      </p:sp>
      <p:sp>
        <p:nvSpPr>
          <p:cNvPr id="13" name="object 3">
            <a:extLst>
              <a:ext uri="{FF2B5EF4-FFF2-40B4-BE49-F238E27FC236}">
                <a16:creationId xmlns:a16="http://schemas.microsoft.com/office/drawing/2014/main" id="{56F65A36-3D95-4C25-883A-549687B03AA9}"/>
              </a:ext>
            </a:extLst>
          </p:cNvPr>
          <p:cNvSpPr txBox="1"/>
          <p:nvPr/>
        </p:nvSpPr>
        <p:spPr>
          <a:xfrm>
            <a:off x="492541" y="416246"/>
            <a:ext cx="5441728" cy="3877985"/>
          </a:xfrm>
          <a:prstGeom prst="rect">
            <a:avLst/>
          </a:prstGeom>
        </p:spPr>
        <p:txBody>
          <a:bodyPr vert="horz" wrap="square" lIns="0" tIns="0" rIns="0" bIns="0" rtlCol="0">
            <a:spAutoFit/>
          </a:bodyPr>
          <a:lstStyle/>
          <a:p>
            <a:pPr marL="184150" marR="5080" indent="-171450">
              <a:lnSpc>
                <a:spcPct val="100000"/>
              </a:lnSpc>
              <a:buFontTx/>
              <a:buChar char="-"/>
            </a:pPr>
            <a:r>
              <a:rPr lang="en-US" b="0" i="0" dirty="0">
                <a:effectLst/>
                <a:latin typeface="-apple-system"/>
              </a:rPr>
              <a:t>External and Legal Affairs (CELA) Director for Middle East Cluster at </a:t>
            </a:r>
            <a:r>
              <a:rPr lang="en-US" i="0" u="none" strike="noStrike" dirty="0">
                <a:effectLst/>
                <a:latin typeface="-apple-system"/>
                <a:hlinkClick r:id="rId5"/>
              </a:rPr>
              <a:t>Microsoft</a:t>
            </a:r>
            <a:r>
              <a:rPr lang="en-US" b="0" i="0" dirty="0">
                <a:effectLst/>
                <a:latin typeface="-apple-system"/>
              </a:rPr>
              <a:t> covering Qatar, Kuwait, Oman, Bahrain, and Egypt</a:t>
            </a:r>
            <a:endParaRPr lang="bs-Latn-BA" b="0" i="0" dirty="0">
              <a:effectLst/>
              <a:latin typeface="-apple-system"/>
            </a:endParaRPr>
          </a:p>
          <a:p>
            <a:pPr marL="12700" marR="5080">
              <a:lnSpc>
                <a:spcPct val="100000"/>
              </a:lnSpc>
            </a:pPr>
            <a:endParaRPr lang="bs-Latn-BA" b="0" i="0" dirty="0">
              <a:effectLst/>
              <a:latin typeface="-apple-system"/>
            </a:endParaRPr>
          </a:p>
          <a:p>
            <a:pPr marL="184150" marR="5080" indent="-171450">
              <a:lnSpc>
                <a:spcPct val="100000"/>
              </a:lnSpc>
              <a:buFontTx/>
              <a:buChar char="-"/>
            </a:pPr>
            <a:r>
              <a:rPr lang="en-US" b="0" i="0" dirty="0">
                <a:effectLst/>
                <a:latin typeface="-apple-system"/>
              </a:rPr>
              <a:t>Yasemin was </a:t>
            </a:r>
            <a:r>
              <a:rPr lang="bs-Latn-BA" b="0" i="0" dirty="0">
                <a:effectLst/>
                <a:latin typeface="-apple-system"/>
              </a:rPr>
              <a:t>also </a:t>
            </a:r>
            <a:r>
              <a:rPr lang="en-US" b="0" i="0" dirty="0">
                <a:effectLst/>
                <a:latin typeface="-apple-system"/>
              </a:rPr>
              <a:t>MEA CELA Commercial Attorney Lead between 2016 and 2019 and CELA Director for Turkey between 2008 and 2016</a:t>
            </a:r>
            <a:endParaRPr lang="bs-Latn-BA" b="0" i="0" dirty="0">
              <a:effectLst/>
              <a:latin typeface="-apple-system"/>
            </a:endParaRPr>
          </a:p>
          <a:p>
            <a:pPr marL="12700" marR="5080">
              <a:lnSpc>
                <a:spcPct val="100000"/>
              </a:lnSpc>
            </a:pPr>
            <a:endParaRPr lang="bs-Latn-BA" dirty="0">
              <a:latin typeface="-apple-system"/>
            </a:endParaRPr>
          </a:p>
          <a:p>
            <a:pPr marL="184150" marR="5080" indent="-171450">
              <a:lnSpc>
                <a:spcPct val="100000"/>
              </a:lnSpc>
              <a:buFontTx/>
              <a:buChar char="-"/>
            </a:pPr>
            <a:r>
              <a:rPr lang="en-US" b="0" i="0" dirty="0">
                <a:effectLst/>
                <a:latin typeface="-apple-system"/>
              </a:rPr>
              <a:t>She worked in various law firms in Turkey, including her own practice between 1998 and 2008</a:t>
            </a:r>
            <a:endParaRPr lang="bs-Latn-BA" b="0" i="0" dirty="0">
              <a:effectLst/>
              <a:latin typeface="-apple-system"/>
            </a:endParaRPr>
          </a:p>
          <a:p>
            <a:pPr marL="12700" marR="5080">
              <a:lnSpc>
                <a:spcPct val="100000"/>
              </a:lnSpc>
            </a:pPr>
            <a:endParaRPr lang="bs-Latn-BA" b="0" i="0" dirty="0">
              <a:effectLst/>
              <a:latin typeface="-apple-system"/>
            </a:endParaRPr>
          </a:p>
          <a:p>
            <a:pPr marL="184150" marR="5080" indent="-171450">
              <a:lnSpc>
                <a:spcPct val="100000"/>
              </a:lnSpc>
              <a:buFontTx/>
              <a:buChar char="-"/>
            </a:pPr>
            <a:r>
              <a:rPr lang="en-US" b="0" i="0" dirty="0">
                <a:effectLst/>
                <a:latin typeface="-apple-system"/>
              </a:rPr>
              <a:t>She has her law degree from Istanbul University Law School and LL.M. from the London School of Economics and Political Science.</a:t>
            </a:r>
            <a:endParaRPr lang="en-GB" b="1" spc="-25" dirty="0">
              <a:solidFill>
                <a:srgbClr val="2C2F31"/>
              </a:solidFill>
              <a:latin typeface="Trebuchet MS"/>
              <a:cs typeface="Trebuchet MS"/>
            </a:endParaRPr>
          </a:p>
        </p:txBody>
      </p:sp>
      <p:pic>
        <p:nvPicPr>
          <p:cNvPr id="21" name="Picture 20">
            <a:extLst>
              <a:ext uri="{FF2B5EF4-FFF2-40B4-BE49-F238E27FC236}">
                <a16:creationId xmlns:a16="http://schemas.microsoft.com/office/drawing/2014/main" id="{DE759852-3900-4A93-813D-7559874264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0302" y="397585"/>
            <a:ext cx="1591148" cy="521179"/>
          </a:xfrm>
          <a:prstGeom prst="rect">
            <a:avLst/>
          </a:prstGeom>
        </p:spPr>
      </p:pic>
    </p:spTree>
    <p:extLst>
      <p:ext uri="{BB962C8B-B14F-4D97-AF65-F5344CB8AC3E}">
        <p14:creationId xmlns:p14="http://schemas.microsoft.com/office/powerpoint/2010/main" val="240635471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BF353F9-5BE8-4436-9F72-7346DCD5DBBD}"/>
              </a:ext>
            </a:extLst>
          </p:cNvPr>
          <p:cNvPicPr>
            <a:picLocks noChangeAspect="1"/>
          </p:cNvPicPr>
          <p:nvPr/>
        </p:nvPicPr>
        <p:blipFill>
          <a:blip r:embed="rId3"/>
          <a:stretch>
            <a:fillRect/>
          </a:stretch>
        </p:blipFill>
        <p:spPr>
          <a:xfrm>
            <a:off x="8393843" y="6412087"/>
            <a:ext cx="3521350" cy="407543"/>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599D05AD-7A3D-458E-8940-A2BDEF3771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126" y="-7254"/>
            <a:ext cx="6449008" cy="6449008"/>
          </a:xfrm>
          <a:prstGeom prst="rect">
            <a:avLst/>
          </a:prstGeom>
        </p:spPr>
      </p:pic>
      <p:sp>
        <p:nvSpPr>
          <p:cNvPr id="11" name="TextBox 10"/>
          <p:cNvSpPr txBox="1"/>
          <p:nvPr/>
        </p:nvSpPr>
        <p:spPr>
          <a:xfrm>
            <a:off x="0" y="5980089"/>
            <a:ext cx="12191999" cy="461665"/>
          </a:xfrm>
          <a:prstGeom prst="rect">
            <a:avLst/>
          </a:prstGeom>
          <a:solidFill>
            <a:schemeClr val="bg2">
              <a:lumMod val="10000"/>
              <a:alpha val="59000"/>
            </a:schemeClr>
          </a:solidFill>
        </p:spPr>
        <p:txBody>
          <a:bodyPr wrap="square" rtlCol="0">
            <a:spAutoFit/>
          </a:bodyPr>
          <a:lstStyle/>
          <a:p>
            <a:pPr lvl="1"/>
            <a:r>
              <a:rPr lang="bs-Latn-BA" sz="2400" spc="600" dirty="0">
                <a:solidFill>
                  <a:prstClr val="white"/>
                </a:solidFill>
                <a:latin typeface="Cambria" panose="02040503050406030204" pitchFamily="18" charset="0"/>
                <a:cs typeface="Times New Roman" panose="02020603050405020304" pitchFamily="18" charset="0"/>
              </a:rPr>
              <a:t>Panellist</a:t>
            </a:r>
            <a:endParaRPr lang="en-US" sz="2400" spc="600" dirty="0">
              <a:solidFill>
                <a:prstClr val="white"/>
              </a:solidFill>
              <a:latin typeface="Cambria" panose="020405030504060302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DE759852-3900-4A93-813D-7559874264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0302" y="397585"/>
            <a:ext cx="1591148" cy="521179"/>
          </a:xfrm>
          <a:prstGeom prst="rect">
            <a:avLst/>
          </a:prstGeom>
        </p:spPr>
      </p:pic>
      <p:sp>
        <p:nvSpPr>
          <p:cNvPr id="8" name="object 3">
            <a:extLst>
              <a:ext uri="{FF2B5EF4-FFF2-40B4-BE49-F238E27FC236}">
                <a16:creationId xmlns:a16="http://schemas.microsoft.com/office/drawing/2014/main" id="{A46507B4-E478-4C0C-B2C1-7751EE570D84}"/>
              </a:ext>
            </a:extLst>
          </p:cNvPr>
          <p:cNvSpPr txBox="1"/>
          <p:nvPr/>
        </p:nvSpPr>
        <p:spPr>
          <a:xfrm>
            <a:off x="492541" y="416246"/>
            <a:ext cx="5441728" cy="4154984"/>
          </a:xfrm>
          <a:prstGeom prst="rect">
            <a:avLst/>
          </a:prstGeom>
        </p:spPr>
        <p:txBody>
          <a:bodyPr vert="horz" wrap="square" lIns="0" tIns="0" rIns="0" bIns="0" rtlCol="0">
            <a:spAutoFit/>
          </a:bodyPr>
          <a:lstStyle/>
          <a:p>
            <a:pPr marL="184150" marR="5080" indent="-171450">
              <a:lnSpc>
                <a:spcPct val="100000"/>
              </a:lnSpc>
              <a:buFontTx/>
              <a:buChar char="-"/>
            </a:pPr>
            <a:r>
              <a:rPr lang="en-US" b="0" i="0" dirty="0">
                <a:effectLst/>
                <a:latin typeface="-apple-system"/>
              </a:rPr>
              <a:t>Telecom Engineer with more than 27 years of experience in various fields and with more than 19 years of experience in management positions ranging from telecom engineering, marketing, telecom economics, regulation and competition affairs</a:t>
            </a:r>
            <a:endParaRPr lang="bs-Latn-BA" b="0" i="0" dirty="0">
              <a:effectLst/>
              <a:latin typeface="-apple-system"/>
            </a:endParaRPr>
          </a:p>
          <a:p>
            <a:pPr marL="12700" marR="5080">
              <a:lnSpc>
                <a:spcPct val="100000"/>
              </a:lnSpc>
            </a:pPr>
            <a:endParaRPr lang="bs-Latn-BA" b="0" i="0" dirty="0">
              <a:effectLst/>
              <a:latin typeface="-apple-system"/>
            </a:endParaRPr>
          </a:p>
          <a:p>
            <a:pPr marL="184150" marR="5080" indent="-171450">
              <a:lnSpc>
                <a:spcPct val="100000"/>
              </a:lnSpc>
              <a:buFontTx/>
              <a:buChar char="-"/>
            </a:pPr>
            <a:r>
              <a:rPr lang="en-US" b="0" i="0" dirty="0">
                <a:effectLst/>
                <a:latin typeface="-apple-system"/>
              </a:rPr>
              <a:t>Abdulla holds a master's degree in Art in IT business from KAIST University in South Korea (2008) and a bachelor's degree in telecom engineering from the University of Essex - United Kingdom (2000</a:t>
            </a:r>
            <a:r>
              <a:rPr lang="bs-Latn-BA" b="0" i="0" dirty="0">
                <a:effectLst/>
                <a:latin typeface="-apple-system"/>
              </a:rPr>
              <a:t>)</a:t>
            </a:r>
          </a:p>
          <a:p>
            <a:pPr marL="12700" marR="5080">
              <a:lnSpc>
                <a:spcPct val="100000"/>
              </a:lnSpc>
            </a:pPr>
            <a:endParaRPr lang="bs-Latn-BA" b="0" i="0" dirty="0">
              <a:effectLst/>
              <a:latin typeface="-apple-system"/>
            </a:endParaRPr>
          </a:p>
          <a:p>
            <a:pPr marL="184150" marR="5080" indent="-171450">
              <a:lnSpc>
                <a:spcPct val="100000"/>
              </a:lnSpc>
              <a:buFontTx/>
              <a:buChar char="-"/>
            </a:pPr>
            <a:r>
              <a:rPr lang="en-US" b="0" i="0" dirty="0">
                <a:effectLst/>
                <a:latin typeface="-apple-system"/>
              </a:rPr>
              <a:t>He has many contributions and has participated in many international conferences. He also has many contributions in this sector, such as encouraging the use of the Arabic language in the digital world. </a:t>
            </a:r>
            <a:endParaRPr lang="en-GB" b="1" spc="-25" dirty="0">
              <a:solidFill>
                <a:srgbClr val="2C2F31"/>
              </a:solidFill>
              <a:latin typeface="Trebuchet MS"/>
              <a:cs typeface="Trebuchet MS"/>
            </a:endParaRPr>
          </a:p>
        </p:txBody>
      </p:sp>
    </p:spTree>
    <p:extLst>
      <p:ext uri="{BB962C8B-B14F-4D97-AF65-F5344CB8AC3E}">
        <p14:creationId xmlns:p14="http://schemas.microsoft.com/office/powerpoint/2010/main" val="403680843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F1F7A6-C3D4-46A9-A324-BA2161B75ACF}"/>
              </a:ext>
            </a:extLst>
          </p:cNvPr>
          <p:cNvPicPr>
            <a:picLocks noChangeAspect="1"/>
          </p:cNvPicPr>
          <p:nvPr/>
        </p:nvPicPr>
        <p:blipFill>
          <a:blip r:embed="rId3"/>
          <a:stretch>
            <a:fillRect/>
          </a:stretch>
        </p:blipFill>
        <p:spPr>
          <a:xfrm>
            <a:off x="8393843" y="6412087"/>
            <a:ext cx="3521350" cy="407543"/>
          </a:xfrm>
          <a:prstGeom prst="rect">
            <a:avLst/>
          </a:prstGeom>
        </p:spPr>
      </p:pic>
      <p:pic>
        <p:nvPicPr>
          <p:cNvPr id="3" name="Picture 2" descr="A picture containing text, businesscard&#10;&#10;Description automatically generated">
            <a:extLst>
              <a:ext uri="{FF2B5EF4-FFF2-40B4-BE49-F238E27FC236}">
                <a16:creationId xmlns:a16="http://schemas.microsoft.com/office/drawing/2014/main" id="{2D7B07D4-29D8-435A-A337-E4597B328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7733" y="-83975"/>
            <a:ext cx="6534536" cy="6534536"/>
          </a:xfrm>
          <a:prstGeom prst="rect">
            <a:avLst/>
          </a:prstGeom>
        </p:spPr>
      </p:pic>
      <p:sp>
        <p:nvSpPr>
          <p:cNvPr id="11" name="TextBox 10"/>
          <p:cNvSpPr txBox="1"/>
          <p:nvPr/>
        </p:nvSpPr>
        <p:spPr>
          <a:xfrm>
            <a:off x="0" y="5980089"/>
            <a:ext cx="12191999" cy="461665"/>
          </a:xfrm>
          <a:prstGeom prst="rect">
            <a:avLst/>
          </a:prstGeom>
          <a:solidFill>
            <a:schemeClr val="bg2">
              <a:lumMod val="10000"/>
              <a:alpha val="59000"/>
            </a:schemeClr>
          </a:solidFill>
        </p:spPr>
        <p:txBody>
          <a:bodyPr wrap="square" rtlCol="0">
            <a:spAutoFit/>
          </a:bodyPr>
          <a:lstStyle/>
          <a:p>
            <a:pPr lvl="1"/>
            <a:r>
              <a:rPr lang="bs-Latn-BA" sz="2400" spc="600" dirty="0">
                <a:solidFill>
                  <a:prstClr val="white"/>
                </a:solidFill>
                <a:latin typeface="Cambria" panose="02040503050406030204" pitchFamily="18" charset="0"/>
                <a:cs typeface="Times New Roman" panose="02020603050405020304" pitchFamily="18" charset="0"/>
              </a:rPr>
              <a:t>Panellist</a:t>
            </a:r>
            <a:endParaRPr lang="en-US" sz="2400" spc="600" dirty="0">
              <a:solidFill>
                <a:prstClr val="white"/>
              </a:solidFill>
              <a:latin typeface="Cambria" panose="020405030504060302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DE759852-3900-4A93-813D-7559874264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8591" y="407439"/>
            <a:ext cx="1591148" cy="521179"/>
          </a:xfrm>
          <a:prstGeom prst="rect">
            <a:avLst/>
          </a:prstGeom>
        </p:spPr>
      </p:pic>
      <p:sp>
        <p:nvSpPr>
          <p:cNvPr id="8" name="object 3">
            <a:extLst>
              <a:ext uri="{FF2B5EF4-FFF2-40B4-BE49-F238E27FC236}">
                <a16:creationId xmlns:a16="http://schemas.microsoft.com/office/drawing/2014/main" id="{A46507B4-E478-4C0C-B2C1-7751EE570D84}"/>
              </a:ext>
            </a:extLst>
          </p:cNvPr>
          <p:cNvSpPr txBox="1"/>
          <p:nvPr/>
        </p:nvSpPr>
        <p:spPr>
          <a:xfrm>
            <a:off x="492541" y="416246"/>
            <a:ext cx="5441728" cy="4431983"/>
          </a:xfrm>
          <a:prstGeom prst="rect">
            <a:avLst/>
          </a:prstGeom>
        </p:spPr>
        <p:txBody>
          <a:bodyPr vert="horz" wrap="square" lIns="0" tIns="0" rIns="0" bIns="0" rtlCol="0">
            <a:spAutoFit/>
          </a:bodyPr>
          <a:lstStyle/>
          <a:p>
            <a:pPr marL="184150" marR="5080" indent="-171450">
              <a:lnSpc>
                <a:spcPct val="100000"/>
              </a:lnSpc>
              <a:buFontTx/>
              <a:buChar char="-"/>
            </a:pPr>
            <a:r>
              <a:rPr lang="en-US" b="0" i="0" dirty="0">
                <a:effectLst/>
                <a:latin typeface="-apple-system"/>
              </a:rPr>
              <a:t>Senior Developer Engineer at the Department of Computer Science and Engineering at Qatar University</a:t>
            </a:r>
            <a:endParaRPr lang="bs-Latn-BA" b="0" i="0" dirty="0">
              <a:effectLst/>
              <a:latin typeface="-apple-system"/>
            </a:endParaRPr>
          </a:p>
          <a:p>
            <a:pPr marL="12700" marR="5080">
              <a:lnSpc>
                <a:spcPct val="100000"/>
              </a:lnSpc>
            </a:pPr>
            <a:endParaRPr lang="bs-Latn-BA" b="0" i="0" dirty="0">
              <a:effectLst/>
              <a:latin typeface="-apple-system"/>
            </a:endParaRPr>
          </a:p>
          <a:p>
            <a:pPr marL="184150" marR="5080" indent="-171450">
              <a:lnSpc>
                <a:spcPct val="100000"/>
              </a:lnSpc>
              <a:buFontTx/>
              <a:buChar char="-"/>
            </a:pPr>
            <a:r>
              <a:rPr lang="bs-Latn-BA" dirty="0">
                <a:latin typeface="-apple-system"/>
              </a:rPr>
              <a:t>Rateb</a:t>
            </a:r>
            <a:r>
              <a:rPr lang="en-US" b="0" i="0" dirty="0">
                <a:effectLst/>
                <a:latin typeface="-apple-system"/>
              </a:rPr>
              <a:t> is also a co-founder of the startup </a:t>
            </a:r>
            <a:r>
              <a:rPr lang="en-US" b="0" i="0" dirty="0" err="1">
                <a:effectLst/>
                <a:latin typeface="-apple-system"/>
              </a:rPr>
              <a:t>Finispia</a:t>
            </a:r>
            <a:r>
              <a:rPr lang="en-US" b="0" i="0" dirty="0">
                <a:effectLst/>
                <a:latin typeface="-apple-system"/>
              </a:rPr>
              <a:t> (Fintech), a co-founder of the Startup </a:t>
            </a:r>
            <a:r>
              <a:rPr lang="en-US" b="0" i="0" dirty="0" err="1">
                <a:effectLst/>
                <a:latin typeface="-apple-system"/>
              </a:rPr>
              <a:t>Lifeye</a:t>
            </a:r>
            <a:r>
              <a:rPr lang="en-US" b="0" i="0" dirty="0">
                <a:effectLst/>
                <a:latin typeface="-apple-system"/>
              </a:rPr>
              <a:t> (Ai in Agriculture), and CEO &amp; Co-Founder of </a:t>
            </a:r>
            <a:r>
              <a:rPr lang="en-US" b="0" i="0" dirty="0" err="1">
                <a:effectLst/>
                <a:latin typeface="-apple-system"/>
              </a:rPr>
              <a:t>IOVision</a:t>
            </a:r>
            <a:r>
              <a:rPr lang="en-US" b="0" i="0" dirty="0">
                <a:effectLst/>
                <a:latin typeface="-apple-system"/>
              </a:rPr>
              <a:t> (IT)</a:t>
            </a:r>
            <a:endParaRPr lang="bs-Latn-BA" b="0" i="0" dirty="0">
              <a:effectLst/>
              <a:latin typeface="-apple-system"/>
            </a:endParaRPr>
          </a:p>
          <a:p>
            <a:pPr marL="12700" marR="5080">
              <a:lnSpc>
                <a:spcPct val="100000"/>
              </a:lnSpc>
            </a:pPr>
            <a:endParaRPr lang="bs-Latn-BA" b="0" i="0" dirty="0">
              <a:effectLst/>
              <a:latin typeface="-apple-system"/>
            </a:endParaRPr>
          </a:p>
          <a:p>
            <a:pPr marL="184150" marR="5080" indent="-171450">
              <a:lnSpc>
                <a:spcPct val="100000"/>
              </a:lnSpc>
              <a:buFontTx/>
              <a:buChar char="-"/>
            </a:pPr>
            <a:r>
              <a:rPr lang="bs-Latn-BA" dirty="0">
                <a:latin typeface="-apple-system"/>
              </a:rPr>
              <a:t>he</a:t>
            </a:r>
            <a:r>
              <a:rPr lang="en-US" b="0" i="0" dirty="0">
                <a:effectLst/>
                <a:latin typeface="-apple-system"/>
              </a:rPr>
              <a:t> is an accomplished software engineer with 8 years’ experience in the finance and healthcare sector. He is also a Microsoft Certified Professional (MCP) &amp; Microsoft Technology Specialist (MCTS) in Web and Cloud technologies</a:t>
            </a:r>
            <a:endParaRPr lang="bs-Latn-BA" b="0" i="0" dirty="0">
              <a:effectLst/>
              <a:latin typeface="-apple-system"/>
            </a:endParaRPr>
          </a:p>
          <a:p>
            <a:pPr marL="12700" marR="5080">
              <a:lnSpc>
                <a:spcPct val="100000"/>
              </a:lnSpc>
            </a:pPr>
            <a:endParaRPr lang="bs-Latn-BA" b="0" i="0" dirty="0">
              <a:effectLst/>
              <a:latin typeface="-apple-system"/>
            </a:endParaRPr>
          </a:p>
          <a:p>
            <a:pPr marL="184150" marR="5080" indent="-171450">
              <a:lnSpc>
                <a:spcPct val="100000"/>
              </a:lnSpc>
              <a:buFontTx/>
              <a:buChar char="-"/>
            </a:pPr>
            <a:r>
              <a:rPr lang="en-US" b="0" i="0" dirty="0">
                <a:effectLst/>
                <a:latin typeface="-apple-system"/>
              </a:rPr>
              <a:t>Mr. Jabbar is a PhD student in Computer Science at </a:t>
            </a:r>
            <a:r>
              <a:rPr lang="en-US" b="0" i="0" dirty="0" err="1">
                <a:effectLst/>
                <a:latin typeface="-apple-system"/>
              </a:rPr>
              <a:t>Cnam</a:t>
            </a:r>
            <a:r>
              <a:rPr lang="en-US" b="0" i="0" dirty="0">
                <a:effectLst/>
                <a:latin typeface="-apple-system"/>
              </a:rPr>
              <a:t>, Paris, France, with a subject focus on - How to use </a:t>
            </a:r>
            <a:r>
              <a:rPr lang="en-US" i="0" u="none" strike="noStrike" dirty="0">
                <a:effectLst/>
                <a:latin typeface="-apple-system"/>
                <a:hlinkClick r:id="rId6"/>
              </a:rPr>
              <a:t>#Blockchain</a:t>
            </a:r>
            <a:r>
              <a:rPr lang="en-US" b="0" i="0" dirty="0">
                <a:effectLst/>
                <a:latin typeface="-apple-system"/>
              </a:rPr>
              <a:t> to secure Communication and Payment.</a:t>
            </a:r>
            <a:endParaRPr lang="en-GB" b="1" spc="-25" dirty="0">
              <a:solidFill>
                <a:srgbClr val="2C2F31"/>
              </a:solidFill>
              <a:latin typeface="Trebuchet MS"/>
              <a:cs typeface="Trebuchet MS"/>
            </a:endParaRPr>
          </a:p>
        </p:txBody>
      </p:sp>
    </p:spTree>
    <p:extLst>
      <p:ext uri="{BB962C8B-B14F-4D97-AF65-F5344CB8AC3E}">
        <p14:creationId xmlns:p14="http://schemas.microsoft.com/office/powerpoint/2010/main" val="290971988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3144421"/>
            <a:ext cx="12192000" cy="461665"/>
          </a:xfrm>
          <a:prstGeom prst="rect">
            <a:avLst/>
          </a:prstGeom>
          <a:noFill/>
        </p:spPr>
        <p:txBody>
          <a:bodyPr wrap="square" rtlCol="0">
            <a:spAutoFit/>
          </a:bodyPr>
          <a:lstStyle/>
          <a:p>
            <a:pPr algn="ctr">
              <a:defRPr/>
            </a:pPr>
            <a:r>
              <a:rPr lang="bs-Latn-BA" sz="2400" spc="600" dirty="0">
                <a:solidFill>
                  <a:prstClr val="white">
                    <a:lumMod val="85000"/>
                  </a:prstClr>
                </a:solidFill>
                <a:latin typeface="Cambria" panose="02040503050406030204" pitchFamily="18" charset="0"/>
                <a:cs typeface="Times New Roman" panose="02020603050405020304" pitchFamily="18" charset="0"/>
              </a:rPr>
              <a:t>Discussion Questions</a:t>
            </a:r>
            <a:endParaRPr lang="en-US" sz="2400" spc="600" dirty="0">
              <a:solidFill>
                <a:prstClr val="white">
                  <a:lumMod val="85000"/>
                </a:prstClr>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5889496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3144421"/>
            <a:ext cx="1219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s-Latn-BA" sz="1800" b="0" i="0" u="none" strike="noStrike" kern="1200" cap="none" spc="600" normalizeH="0" baseline="0" noProof="0" dirty="0">
                <a:ln>
                  <a:noFill/>
                </a:ln>
                <a:solidFill>
                  <a:prstClr val="white">
                    <a:lumMod val="85000"/>
                  </a:prstClr>
                </a:solidFill>
                <a:effectLst/>
                <a:uLnTx/>
                <a:uFillTx/>
                <a:latin typeface="Cambria" panose="02040503050406030204" pitchFamily="18" charset="0"/>
                <a:ea typeface="+mn-ea"/>
                <a:cs typeface="Times New Roman" panose="02020603050405020304" pitchFamily="18" charset="0"/>
              </a:rPr>
              <a:t>PANELLISTS</a:t>
            </a:r>
            <a:endParaRPr kumimoji="0" lang="en-US" sz="1800" b="0" i="0" u="none" strike="noStrike" kern="1200" cap="none" spc="600" normalizeH="0" baseline="0" noProof="0" dirty="0">
              <a:ln>
                <a:noFill/>
              </a:ln>
              <a:solidFill>
                <a:prstClr val="white">
                  <a:lumMod val="85000"/>
                </a:prstClr>
              </a:solidFill>
              <a:effectLst/>
              <a:uLnTx/>
              <a:uFillTx/>
              <a:latin typeface="Cambria" panose="0204050305040603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76562605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with medium confidence">
            <a:extLst>
              <a:ext uri="{FF2B5EF4-FFF2-40B4-BE49-F238E27FC236}">
                <a16:creationId xmlns:a16="http://schemas.microsoft.com/office/drawing/2014/main" id="{7A3581CA-AE13-4FF6-AB89-C3EB54D43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448" y="264286"/>
            <a:ext cx="5730551" cy="5730551"/>
          </a:xfrm>
          <a:prstGeom prst="rect">
            <a:avLst/>
          </a:prstGeom>
        </p:spPr>
      </p:pic>
      <p:sp>
        <p:nvSpPr>
          <p:cNvPr id="40" name="TextBox 39">
            <a:extLst>
              <a:ext uri="{FF2B5EF4-FFF2-40B4-BE49-F238E27FC236}">
                <a16:creationId xmlns:a16="http://schemas.microsoft.com/office/drawing/2014/main" id="{C092AC29-DBE8-4D2C-9739-E2B3838F71AA}"/>
              </a:ext>
            </a:extLst>
          </p:cNvPr>
          <p:cNvSpPr txBox="1"/>
          <p:nvPr/>
        </p:nvSpPr>
        <p:spPr>
          <a:xfrm>
            <a:off x="0" y="5980089"/>
            <a:ext cx="12191999" cy="461665"/>
          </a:xfrm>
          <a:prstGeom prst="rect">
            <a:avLst/>
          </a:prstGeom>
          <a:solidFill>
            <a:schemeClr val="tx1">
              <a:alpha val="59000"/>
            </a:schemeClr>
          </a:soli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bs-Latn-BA" sz="2400" b="0" i="0" u="none" strike="noStrike" kern="1200" cap="none" spc="600" normalizeH="0" baseline="0" noProof="0" dirty="0">
                <a:ln>
                  <a:noFill/>
                </a:ln>
                <a:solidFill>
                  <a:prstClr val="white"/>
                </a:solidFill>
                <a:effectLst/>
                <a:uLnTx/>
                <a:uFillTx/>
                <a:latin typeface="Cambria" panose="02040503050406030204" pitchFamily="18" charset="0"/>
                <a:ea typeface="+mn-ea"/>
                <a:cs typeface="Times New Roman" panose="02020603050405020304" pitchFamily="18" charset="0"/>
              </a:rPr>
              <a:t>Dr. Ahmed Elmagarmid</a:t>
            </a:r>
            <a:endParaRPr kumimoji="0" lang="en-GB" sz="2400" b="0" i="0" u="none" strike="noStrike" kern="1200" cap="none" spc="600" normalizeH="0" baseline="0" noProof="0" dirty="0">
              <a:ln>
                <a:noFill/>
              </a:ln>
              <a:solidFill>
                <a:prstClr val="white"/>
              </a:solidFill>
              <a:effectLst/>
              <a:uLnTx/>
              <a:uFillTx/>
              <a:latin typeface="Cambria" panose="02040503050406030204" pitchFamily="18" charset="0"/>
              <a:ea typeface="+mn-ea"/>
              <a:cs typeface="Times New Roman" panose="02020603050405020304" pitchFamily="18" charset="0"/>
            </a:endParaRPr>
          </a:p>
        </p:txBody>
      </p:sp>
      <p:sp>
        <p:nvSpPr>
          <p:cNvPr id="5" name="object 3">
            <a:extLst>
              <a:ext uri="{FF2B5EF4-FFF2-40B4-BE49-F238E27FC236}">
                <a16:creationId xmlns:a16="http://schemas.microsoft.com/office/drawing/2014/main" id="{F51F19AB-5A1F-4054-B86B-92D6611C3335}"/>
              </a:ext>
            </a:extLst>
          </p:cNvPr>
          <p:cNvSpPr txBox="1"/>
          <p:nvPr/>
        </p:nvSpPr>
        <p:spPr>
          <a:xfrm>
            <a:off x="523643" y="544239"/>
            <a:ext cx="5951802" cy="5170646"/>
          </a:xfrm>
          <a:prstGeom prst="rect">
            <a:avLst/>
          </a:prstGeom>
        </p:spPr>
        <p:txBody>
          <a:bodyPr vert="horz" wrap="square" lIns="0" tIns="0" rIns="0" bIns="0" rtlCol="0">
            <a:spAutoFit/>
          </a:bodyPr>
          <a:lstStyle/>
          <a:p>
            <a:pPr marL="12700" marR="5080" algn="just">
              <a:lnSpc>
                <a:spcPct val="100000"/>
              </a:lnSpc>
            </a:pPr>
            <a:r>
              <a:rPr lang="bs-Latn-BA" sz="2400" b="0" i="0" dirty="0">
                <a:solidFill>
                  <a:srgbClr val="222222"/>
                </a:solidFill>
                <a:effectLst/>
                <a:latin typeface="verdana" panose="020B0604030504040204" pitchFamily="34" charset="0"/>
              </a:rPr>
              <a:t>Question:</a:t>
            </a:r>
          </a:p>
          <a:p>
            <a:pPr marL="12700" marR="5080" algn="just">
              <a:lnSpc>
                <a:spcPct val="100000"/>
              </a:lnSpc>
            </a:pPr>
            <a:endParaRPr lang="bs-Latn-BA" sz="2400" dirty="0">
              <a:solidFill>
                <a:srgbClr val="222222"/>
              </a:solidFill>
              <a:latin typeface="verdana" panose="020B0604030504040204" pitchFamily="34" charset="0"/>
            </a:endParaRPr>
          </a:p>
          <a:p>
            <a:pPr marL="12700" marR="5080" algn="just">
              <a:lnSpc>
                <a:spcPct val="100000"/>
              </a:lnSpc>
            </a:pPr>
            <a:r>
              <a:rPr lang="en-US" sz="2400" b="0" i="0" dirty="0">
                <a:solidFill>
                  <a:srgbClr val="222222"/>
                </a:solidFill>
                <a:effectLst/>
                <a:latin typeface="verdana" panose="020B0604030504040204" pitchFamily="34" charset="0"/>
              </a:rPr>
              <a:t>Over the past decade the levels of cyber warfare have seen a sharp increase, and their impact is proportionally more damaging in the age of the Internet, Mobility, and cloud adoption at the individual, business, and governments. </a:t>
            </a:r>
            <a:endParaRPr lang="bs-Latn-BA" sz="2400" dirty="0">
              <a:solidFill>
                <a:srgbClr val="222222"/>
              </a:solidFill>
              <a:latin typeface="verdana" panose="020B0604030504040204" pitchFamily="34" charset="0"/>
            </a:endParaRPr>
          </a:p>
          <a:p>
            <a:pPr marL="355600" marR="5080" indent="-342900" algn="just">
              <a:lnSpc>
                <a:spcPct val="100000"/>
              </a:lnSpc>
              <a:buAutoNum type="arabicPeriod"/>
            </a:pPr>
            <a:endParaRPr lang="bs-Latn-BA" sz="2400" b="0" i="0" dirty="0">
              <a:solidFill>
                <a:srgbClr val="222222"/>
              </a:solidFill>
              <a:effectLst/>
              <a:latin typeface="verdana" panose="020B0604030504040204" pitchFamily="34" charset="0"/>
            </a:endParaRPr>
          </a:p>
          <a:p>
            <a:pPr marL="12700" marR="5080" algn="just">
              <a:lnSpc>
                <a:spcPct val="100000"/>
              </a:lnSpc>
            </a:pPr>
            <a:r>
              <a:rPr lang="bs-Latn-BA" sz="2400" dirty="0">
                <a:solidFill>
                  <a:srgbClr val="222222"/>
                </a:solidFill>
                <a:latin typeface="verdana" panose="020B0604030504040204" pitchFamily="34" charset="0"/>
              </a:rPr>
              <a:t>W</a:t>
            </a:r>
            <a:r>
              <a:rPr lang="en-US" sz="2400" b="0" i="0" dirty="0">
                <a:solidFill>
                  <a:srgbClr val="222222"/>
                </a:solidFill>
                <a:effectLst/>
                <a:latin typeface="verdana" panose="020B0604030504040204" pitchFamily="34" charset="0"/>
              </a:rPr>
              <a:t>hat areas should have the highest level of investments in R&amp;D and cybersecurity sector adoption in Qatar?</a:t>
            </a:r>
            <a:endParaRPr lang="en-GB" sz="2400" b="1" spc="-25" dirty="0">
              <a:solidFill>
                <a:srgbClr val="2C2F31"/>
              </a:solidFill>
              <a:latin typeface="Trebuchet MS"/>
              <a:cs typeface="Trebuchet MS"/>
            </a:endParaRPr>
          </a:p>
        </p:txBody>
      </p:sp>
    </p:spTree>
    <p:extLst>
      <p:ext uri="{BB962C8B-B14F-4D97-AF65-F5344CB8AC3E}">
        <p14:creationId xmlns:p14="http://schemas.microsoft.com/office/powerpoint/2010/main" val="2013231562"/>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with medium confidence">
            <a:extLst>
              <a:ext uri="{FF2B5EF4-FFF2-40B4-BE49-F238E27FC236}">
                <a16:creationId xmlns:a16="http://schemas.microsoft.com/office/drawing/2014/main" id="{1FDEDEF8-BAE8-4D40-A054-3B4ACEC4A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448" y="264286"/>
            <a:ext cx="5730551" cy="5730551"/>
          </a:xfrm>
          <a:prstGeom prst="rect">
            <a:avLst/>
          </a:prstGeom>
        </p:spPr>
      </p:pic>
      <p:sp>
        <p:nvSpPr>
          <p:cNvPr id="40" name="TextBox 39">
            <a:extLst>
              <a:ext uri="{FF2B5EF4-FFF2-40B4-BE49-F238E27FC236}">
                <a16:creationId xmlns:a16="http://schemas.microsoft.com/office/drawing/2014/main" id="{C092AC29-DBE8-4D2C-9739-E2B3838F71AA}"/>
              </a:ext>
            </a:extLst>
          </p:cNvPr>
          <p:cNvSpPr txBox="1"/>
          <p:nvPr/>
        </p:nvSpPr>
        <p:spPr>
          <a:xfrm>
            <a:off x="0" y="5980089"/>
            <a:ext cx="12191999" cy="461665"/>
          </a:xfrm>
          <a:prstGeom prst="rect">
            <a:avLst/>
          </a:prstGeom>
          <a:solidFill>
            <a:schemeClr val="tx1">
              <a:alpha val="59000"/>
            </a:schemeClr>
          </a:soli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bs-Latn-BA" sz="2400" b="0" i="0" u="none" strike="noStrike" kern="1200" cap="none" spc="600" normalizeH="0" baseline="0" noProof="0" dirty="0">
                <a:ln>
                  <a:noFill/>
                </a:ln>
                <a:solidFill>
                  <a:prstClr val="white"/>
                </a:solidFill>
                <a:effectLst/>
                <a:uLnTx/>
                <a:uFillTx/>
                <a:latin typeface="Cambria" panose="02040503050406030204" pitchFamily="18" charset="0"/>
                <a:ea typeface="+mn-ea"/>
                <a:cs typeface="Times New Roman" panose="02020603050405020304" pitchFamily="18" charset="0"/>
              </a:rPr>
              <a:t>Mr. Andrew Williamson</a:t>
            </a:r>
            <a:endParaRPr kumimoji="0" lang="en-GB" sz="2400" b="0" i="0" u="none" strike="noStrike" kern="1200" cap="none" spc="600" normalizeH="0" baseline="0" noProof="0" dirty="0">
              <a:ln>
                <a:noFill/>
              </a:ln>
              <a:solidFill>
                <a:prstClr val="white"/>
              </a:solidFill>
              <a:effectLst/>
              <a:uLnTx/>
              <a:uFillTx/>
              <a:latin typeface="Cambria" panose="02040503050406030204" pitchFamily="18" charset="0"/>
              <a:ea typeface="+mn-ea"/>
              <a:cs typeface="Times New Roman" panose="02020603050405020304" pitchFamily="18" charset="0"/>
            </a:endParaRPr>
          </a:p>
        </p:txBody>
      </p:sp>
      <p:sp>
        <p:nvSpPr>
          <p:cNvPr id="4" name="object 3">
            <a:extLst>
              <a:ext uri="{FF2B5EF4-FFF2-40B4-BE49-F238E27FC236}">
                <a16:creationId xmlns:a16="http://schemas.microsoft.com/office/drawing/2014/main" id="{919DD10A-4302-48D1-AF6E-25152E669E42}"/>
              </a:ext>
            </a:extLst>
          </p:cNvPr>
          <p:cNvSpPr txBox="1"/>
          <p:nvPr/>
        </p:nvSpPr>
        <p:spPr>
          <a:xfrm>
            <a:off x="523643" y="544239"/>
            <a:ext cx="6315696" cy="3323987"/>
          </a:xfrm>
          <a:prstGeom prst="rect">
            <a:avLst/>
          </a:prstGeom>
        </p:spPr>
        <p:txBody>
          <a:bodyPr vert="horz" wrap="square" lIns="0" tIns="0" rIns="0" bIns="0" rtlCol="0">
            <a:spAutoFit/>
          </a:bodyPr>
          <a:lstStyle/>
          <a:p>
            <a:pPr marL="12700" marR="5080" algn="just">
              <a:lnSpc>
                <a:spcPct val="100000"/>
              </a:lnSpc>
            </a:pPr>
            <a:r>
              <a:rPr lang="bs-Latn-BA" sz="2400" b="0" i="0" dirty="0">
                <a:solidFill>
                  <a:srgbClr val="222222"/>
                </a:solidFill>
                <a:effectLst/>
                <a:latin typeface="verdana" panose="020B0604030504040204" pitchFamily="34" charset="0"/>
              </a:rPr>
              <a:t>Question:</a:t>
            </a:r>
          </a:p>
          <a:p>
            <a:pPr marL="12700" marR="5080" algn="just">
              <a:lnSpc>
                <a:spcPct val="100000"/>
              </a:lnSpc>
            </a:pPr>
            <a:endParaRPr lang="bs-Latn-BA" sz="2400" b="0" i="0" dirty="0">
              <a:solidFill>
                <a:srgbClr val="222222"/>
              </a:solidFill>
              <a:effectLst/>
              <a:latin typeface="verdana" panose="020B0604030504040204" pitchFamily="34" charset="0"/>
            </a:endParaRPr>
          </a:p>
          <a:p>
            <a:pPr marL="12700" marR="5080" algn="just">
              <a:lnSpc>
                <a:spcPct val="100000"/>
              </a:lnSpc>
            </a:pPr>
            <a:r>
              <a:rPr lang="en-US" sz="2400" b="0" i="0" dirty="0">
                <a:solidFill>
                  <a:srgbClr val="222222"/>
                </a:solidFill>
                <a:effectLst/>
                <a:latin typeface="verdana" panose="020B0604030504040204" pitchFamily="34" charset="0"/>
              </a:rPr>
              <a:t>Digital sovereignty does not necessarily mean autarky or protectionism. </a:t>
            </a:r>
            <a:endParaRPr lang="bs-Latn-BA" sz="2400" b="0" i="0" dirty="0">
              <a:solidFill>
                <a:srgbClr val="222222"/>
              </a:solidFill>
              <a:effectLst/>
              <a:latin typeface="verdana" panose="020B0604030504040204" pitchFamily="34" charset="0"/>
            </a:endParaRPr>
          </a:p>
          <a:p>
            <a:pPr marL="12700" marR="5080" algn="just">
              <a:lnSpc>
                <a:spcPct val="100000"/>
              </a:lnSpc>
            </a:pPr>
            <a:r>
              <a:rPr lang="bs-Latn-BA" sz="2400" dirty="0">
                <a:solidFill>
                  <a:srgbClr val="222222"/>
                </a:solidFill>
                <a:latin typeface="verdana" panose="020B0604030504040204" pitchFamily="34" charset="0"/>
              </a:rPr>
              <a:t>   </a:t>
            </a:r>
          </a:p>
          <a:p>
            <a:pPr marL="12700" marR="5080" algn="just">
              <a:lnSpc>
                <a:spcPct val="100000"/>
              </a:lnSpc>
            </a:pPr>
            <a:r>
              <a:rPr lang="en-US" sz="2400" b="0" i="0" dirty="0">
                <a:solidFill>
                  <a:srgbClr val="222222"/>
                </a:solidFill>
                <a:effectLst/>
                <a:latin typeface="verdana" panose="020B0604030504040204" pitchFamily="34" charset="0"/>
              </a:rPr>
              <a:t>But how best to find the required balance between digital autonomy while maintaining a diversified vendor portfolio?</a:t>
            </a:r>
            <a:endParaRPr lang="en-GB" sz="2400" b="1" spc="-25" dirty="0">
              <a:solidFill>
                <a:srgbClr val="2C2F31"/>
              </a:solidFill>
              <a:latin typeface="Trebuchet MS"/>
              <a:cs typeface="Trebuchet MS"/>
            </a:endParaRPr>
          </a:p>
        </p:txBody>
      </p:sp>
    </p:spTree>
    <p:extLst>
      <p:ext uri="{BB962C8B-B14F-4D97-AF65-F5344CB8AC3E}">
        <p14:creationId xmlns:p14="http://schemas.microsoft.com/office/powerpoint/2010/main" val="852842290"/>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C092AC29-DBE8-4D2C-9739-E2B3838F71AA}"/>
              </a:ext>
            </a:extLst>
          </p:cNvPr>
          <p:cNvSpPr txBox="1"/>
          <p:nvPr/>
        </p:nvSpPr>
        <p:spPr>
          <a:xfrm>
            <a:off x="0" y="5980089"/>
            <a:ext cx="12191999" cy="461665"/>
          </a:xfrm>
          <a:prstGeom prst="rect">
            <a:avLst/>
          </a:prstGeom>
          <a:solidFill>
            <a:schemeClr val="tx1">
              <a:alpha val="59000"/>
            </a:schemeClr>
          </a:soli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bs-Latn-BA" sz="2400" b="0" i="0" u="none" strike="noStrike" kern="1200" cap="none" spc="600" normalizeH="0" baseline="0" noProof="0" dirty="0">
                <a:ln>
                  <a:noFill/>
                </a:ln>
                <a:solidFill>
                  <a:prstClr val="white"/>
                </a:solidFill>
                <a:effectLst/>
                <a:uLnTx/>
                <a:uFillTx/>
                <a:latin typeface="Cambria" panose="02040503050406030204" pitchFamily="18" charset="0"/>
                <a:ea typeface="+mn-ea"/>
                <a:cs typeface="Times New Roman" panose="02020603050405020304" pitchFamily="18" charset="0"/>
              </a:rPr>
              <a:t>Mrs. Yasemin Genc</a:t>
            </a:r>
            <a:endParaRPr kumimoji="0" lang="en-GB" sz="2400" b="0" i="0" u="none" strike="noStrike" kern="1200" cap="none" spc="600" normalizeH="0" baseline="0" noProof="0" dirty="0">
              <a:ln>
                <a:noFill/>
              </a:ln>
              <a:solidFill>
                <a:prstClr val="white"/>
              </a:solidFill>
              <a:effectLst/>
              <a:uLnTx/>
              <a:uFillTx/>
              <a:latin typeface="Cambria" panose="02040503050406030204" pitchFamily="18" charset="0"/>
              <a:ea typeface="+mn-ea"/>
              <a:cs typeface="Times New Roman" panose="02020603050405020304" pitchFamily="18" charset="0"/>
            </a:endParaRPr>
          </a:p>
        </p:txBody>
      </p:sp>
      <p:sp>
        <p:nvSpPr>
          <p:cNvPr id="4" name="object 3">
            <a:extLst>
              <a:ext uri="{FF2B5EF4-FFF2-40B4-BE49-F238E27FC236}">
                <a16:creationId xmlns:a16="http://schemas.microsoft.com/office/drawing/2014/main" id="{2253A837-E63B-4963-900A-99D82AFFD743}"/>
              </a:ext>
            </a:extLst>
          </p:cNvPr>
          <p:cNvSpPr txBox="1"/>
          <p:nvPr/>
        </p:nvSpPr>
        <p:spPr>
          <a:xfrm>
            <a:off x="523643" y="544239"/>
            <a:ext cx="5765190" cy="4062651"/>
          </a:xfrm>
          <a:prstGeom prst="rect">
            <a:avLst/>
          </a:prstGeom>
        </p:spPr>
        <p:txBody>
          <a:bodyPr vert="horz" wrap="square" lIns="0" tIns="0" rIns="0" bIns="0" rtlCol="0">
            <a:spAutoFit/>
          </a:bodyPr>
          <a:lstStyle/>
          <a:p>
            <a:pPr algn="l"/>
            <a:r>
              <a:rPr lang="bs-Latn-BA" sz="2400" b="0" i="0" dirty="0">
                <a:solidFill>
                  <a:srgbClr val="222222"/>
                </a:solidFill>
                <a:effectLst/>
                <a:latin typeface="verdana, sans-serif"/>
              </a:rPr>
              <a:t>Question: </a:t>
            </a:r>
          </a:p>
          <a:p>
            <a:pPr algn="l"/>
            <a:endParaRPr lang="bs-Latn-BA" sz="2400" dirty="0">
              <a:solidFill>
                <a:srgbClr val="222222"/>
              </a:solidFill>
              <a:latin typeface="verdana, sans-serif"/>
            </a:endParaRPr>
          </a:p>
          <a:p>
            <a:pPr algn="l"/>
            <a:r>
              <a:rPr lang="en-US" sz="2400" b="0" i="0" dirty="0">
                <a:solidFill>
                  <a:srgbClr val="222222"/>
                </a:solidFill>
                <a:effectLst/>
                <a:latin typeface="verdana, sans-serif"/>
              </a:rPr>
              <a:t>Data classification ownership is shifted to owners by governments and regulators in a global trend</a:t>
            </a:r>
            <a:r>
              <a:rPr lang="bs-Latn-BA" sz="2400" b="0" i="0" dirty="0">
                <a:solidFill>
                  <a:srgbClr val="222222"/>
                </a:solidFill>
                <a:effectLst/>
                <a:latin typeface="verdana, sans-serif"/>
              </a:rPr>
              <a:t>.</a:t>
            </a:r>
          </a:p>
          <a:p>
            <a:pPr algn="l"/>
            <a:endParaRPr lang="bs-Latn-BA" sz="2400" dirty="0">
              <a:solidFill>
                <a:srgbClr val="222222"/>
              </a:solidFill>
              <a:latin typeface="verdana, sans-serif"/>
            </a:endParaRPr>
          </a:p>
          <a:p>
            <a:pPr algn="l"/>
            <a:r>
              <a:rPr lang="bs-Latn-BA" sz="2400" dirty="0">
                <a:solidFill>
                  <a:srgbClr val="222222"/>
                </a:solidFill>
                <a:latin typeface="verdana, sans-serif"/>
              </a:rPr>
              <a:t>W</a:t>
            </a:r>
            <a:r>
              <a:rPr lang="en-US" sz="2400" b="0" i="0" dirty="0">
                <a:solidFill>
                  <a:srgbClr val="222222"/>
                </a:solidFill>
                <a:effectLst/>
                <a:latin typeface="verdana, sans-serif"/>
              </a:rPr>
              <a:t>hat impact will this have on cloud adoption especially in the restricted, confidential, and highly sensitive information</a:t>
            </a:r>
            <a:r>
              <a:rPr lang="bs-Latn-BA" sz="2400" b="0" i="0" dirty="0">
                <a:solidFill>
                  <a:srgbClr val="222222"/>
                </a:solidFill>
                <a:effectLst/>
                <a:latin typeface="verdana, sans-serif"/>
              </a:rPr>
              <a:t>?</a:t>
            </a:r>
            <a:br>
              <a:rPr lang="en-US" sz="2400" dirty="0"/>
            </a:br>
            <a:endParaRPr lang="en-GB" sz="2400" b="1" spc="-25" dirty="0">
              <a:solidFill>
                <a:srgbClr val="2C2F31"/>
              </a:solidFill>
              <a:latin typeface="Trebuchet MS"/>
              <a:cs typeface="Trebuchet MS"/>
            </a:endParaRPr>
          </a:p>
        </p:txBody>
      </p:sp>
      <p:pic>
        <p:nvPicPr>
          <p:cNvPr id="5" name="Picture 4" descr="Diagram&#10;&#10;Description automatically generated with medium confidence">
            <a:extLst>
              <a:ext uri="{FF2B5EF4-FFF2-40B4-BE49-F238E27FC236}">
                <a16:creationId xmlns:a16="http://schemas.microsoft.com/office/drawing/2014/main" id="{DB099C41-10C7-48F2-8897-9E6AD7579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448" y="264286"/>
            <a:ext cx="5730551" cy="5730551"/>
          </a:xfrm>
          <a:prstGeom prst="rect">
            <a:avLst/>
          </a:prstGeom>
        </p:spPr>
      </p:pic>
    </p:spTree>
    <p:extLst>
      <p:ext uri="{BB962C8B-B14F-4D97-AF65-F5344CB8AC3E}">
        <p14:creationId xmlns:p14="http://schemas.microsoft.com/office/powerpoint/2010/main" val="1801451858"/>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C092AC29-DBE8-4D2C-9739-E2B3838F71AA}"/>
              </a:ext>
            </a:extLst>
          </p:cNvPr>
          <p:cNvSpPr txBox="1"/>
          <p:nvPr/>
        </p:nvSpPr>
        <p:spPr>
          <a:xfrm>
            <a:off x="0" y="5980089"/>
            <a:ext cx="12191999" cy="461665"/>
          </a:xfrm>
          <a:prstGeom prst="rect">
            <a:avLst/>
          </a:prstGeom>
          <a:solidFill>
            <a:schemeClr val="tx1">
              <a:alpha val="59000"/>
            </a:schemeClr>
          </a:soli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bs-Latn-BA" sz="2400" b="0" i="0" u="none" strike="noStrike" kern="1200" cap="none" spc="600" normalizeH="0" baseline="0" noProof="0" dirty="0">
                <a:ln>
                  <a:noFill/>
                </a:ln>
                <a:solidFill>
                  <a:prstClr val="white"/>
                </a:solidFill>
                <a:effectLst/>
                <a:uLnTx/>
                <a:uFillTx/>
                <a:latin typeface="Cambria" panose="02040503050406030204" pitchFamily="18" charset="0"/>
                <a:ea typeface="+mn-ea"/>
                <a:cs typeface="Times New Roman" panose="02020603050405020304" pitchFamily="18" charset="0"/>
              </a:rPr>
              <a:t>Mr. Abdulla Jassmi</a:t>
            </a:r>
            <a:endParaRPr kumimoji="0" lang="en-GB" sz="2400" b="0" i="0" u="none" strike="noStrike" kern="1200" cap="none" spc="600" normalizeH="0" baseline="0" noProof="0" dirty="0">
              <a:ln>
                <a:noFill/>
              </a:ln>
              <a:solidFill>
                <a:prstClr val="white"/>
              </a:solidFill>
              <a:effectLst/>
              <a:uLnTx/>
              <a:uFillTx/>
              <a:latin typeface="Cambria" panose="02040503050406030204" pitchFamily="18" charset="0"/>
              <a:ea typeface="+mn-ea"/>
              <a:cs typeface="Times New Roman" panose="02020603050405020304" pitchFamily="18" charset="0"/>
            </a:endParaRPr>
          </a:p>
        </p:txBody>
      </p:sp>
      <p:sp>
        <p:nvSpPr>
          <p:cNvPr id="4" name="object 3">
            <a:extLst>
              <a:ext uri="{FF2B5EF4-FFF2-40B4-BE49-F238E27FC236}">
                <a16:creationId xmlns:a16="http://schemas.microsoft.com/office/drawing/2014/main" id="{9C6FCD87-28FF-48E2-AD2E-2E50039DD1FE}"/>
              </a:ext>
            </a:extLst>
          </p:cNvPr>
          <p:cNvSpPr txBox="1"/>
          <p:nvPr/>
        </p:nvSpPr>
        <p:spPr>
          <a:xfrm>
            <a:off x="523643" y="544239"/>
            <a:ext cx="5572357" cy="2954655"/>
          </a:xfrm>
          <a:prstGeom prst="rect">
            <a:avLst/>
          </a:prstGeom>
        </p:spPr>
        <p:txBody>
          <a:bodyPr vert="horz" wrap="square" lIns="0" tIns="0" rIns="0" bIns="0" rtlCol="0">
            <a:spAutoFit/>
          </a:bodyPr>
          <a:lstStyle/>
          <a:p>
            <a:pPr marL="12700" marR="5080" algn="just">
              <a:lnSpc>
                <a:spcPct val="100000"/>
              </a:lnSpc>
            </a:pPr>
            <a:r>
              <a:rPr lang="bs-Latn-BA" sz="2400" b="0" i="0" dirty="0">
                <a:solidFill>
                  <a:srgbClr val="222222"/>
                </a:solidFill>
                <a:effectLst/>
                <a:latin typeface="verdana" panose="020B0604030504040204" pitchFamily="34" charset="0"/>
              </a:rPr>
              <a:t>Question:</a:t>
            </a:r>
          </a:p>
          <a:p>
            <a:pPr marL="12700" marR="5080" algn="just">
              <a:lnSpc>
                <a:spcPct val="100000"/>
              </a:lnSpc>
            </a:pPr>
            <a:endParaRPr lang="bs-Latn-BA" sz="2400" dirty="0">
              <a:solidFill>
                <a:srgbClr val="222222"/>
              </a:solidFill>
              <a:latin typeface="verdana" panose="020B0604030504040204" pitchFamily="34" charset="0"/>
            </a:endParaRPr>
          </a:p>
          <a:p>
            <a:pPr marL="12700" marR="5080">
              <a:lnSpc>
                <a:spcPct val="100000"/>
              </a:lnSpc>
            </a:pPr>
            <a:r>
              <a:rPr lang="en-US" sz="2400" b="0" i="0" dirty="0">
                <a:solidFill>
                  <a:srgbClr val="222222"/>
                </a:solidFill>
                <a:effectLst/>
                <a:latin typeface="verdana" panose="020B0604030504040204" pitchFamily="34" charset="0"/>
              </a:rPr>
              <a:t>What is the current level of regulatory maturity at global and regional levels regarding transparency in data access either for economic and non-economic purposes?</a:t>
            </a:r>
            <a:endParaRPr lang="en-GB" sz="2400" b="1" spc="-25" dirty="0">
              <a:solidFill>
                <a:srgbClr val="2C2F31"/>
              </a:solidFill>
              <a:latin typeface="Trebuchet MS"/>
              <a:cs typeface="Trebuchet MS"/>
            </a:endParaRPr>
          </a:p>
        </p:txBody>
      </p:sp>
      <p:pic>
        <p:nvPicPr>
          <p:cNvPr id="5" name="Picture 4" descr="Diagram&#10;&#10;Description automatically generated with medium confidence">
            <a:extLst>
              <a:ext uri="{FF2B5EF4-FFF2-40B4-BE49-F238E27FC236}">
                <a16:creationId xmlns:a16="http://schemas.microsoft.com/office/drawing/2014/main" id="{F490FF32-91B3-431E-BF3E-B0EC6F49E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448" y="264286"/>
            <a:ext cx="5730551" cy="5730551"/>
          </a:xfrm>
          <a:prstGeom prst="rect">
            <a:avLst/>
          </a:prstGeom>
        </p:spPr>
      </p:pic>
    </p:spTree>
    <p:extLst>
      <p:ext uri="{BB962C8B-B14F-4D97-AF65-F5344CB8AC3E}">
        <p14:creationId xmlns:p14="http://schemas.microsoft.com/office/powerpoint/2010/main" val="4283988628"/>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C092AC29-DBE8-4D2C-9739-E2B3838F71AA}"/>
              </a:ext>
            </a:extLst>
          </p:cNvPr>
          <p:cNvSpPr txBox="1"/>
          <p:nvPr/>
        </p:nvSpPr>
        <p:spPr>
          <a:xfrm>
            <a:off x="0" y="5980089"/>
            <a:ext cx="12191999" cy="461665"/>
          </a:xfrm>
          <a:prstGeom prst="rect">
            <a:avLst/>
          </a:prstGeom>
          <a:solidFill>
            <a:schemeClr val="tx1">
              <a:alpha val="59000"/>
            </a:schemeClr>
          </a:soli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bs-Latn-BA" sz="2400" b="0" i="0" u="none" strike="noStrike" kern="1200" cap="none" spc="600" normalizeH="0" baseline="0" noProof="0" dirty="0">
                <a:ln>
                  <a:noFill/>
                </a:ln>
                <a:solidFill>
                  <a:prstClr val="white"/>
                </a:solidFill>
                <a:effectLst/>
                <a:uLnTx/>
                <a:uFillTx/>
                <a:latin typeface="Cambria" panose="02040503050406030204" pitchFamily="18" charset="0"/>
                <a:ea typeface="+mn-ea"/>
                <a:cs typeface="Times New Roman" panose="02020603050405020304" pitchFamily="18" charset="0"/>
              </a:rPr>
              <a:t>Dr. Rateb Jabbar</a:t>
            </a:r>
            <a:endParaRPr kumimoji="0" lang="en-GB" sz="2400" b="0" i="0" u="none" strike="noStrike" kern="1200" cap="none" spc="600" normalizeH="0" baseline="0" noProof="0" dirty="0">
              <a:ln>
                <a:noFill/>
              </a:ln>
              <a:solidFill>
                <a:prstClr val="white"/>
              </a:solidFill>
              <a:effectLst/>
              <a:uLnTx/>
              <a:uFillTx/>
              <a:latin typeface="Cambria" panose="02040503050406030204" pitchFamily="18" charset="0"/>
              <a:ea typeface="+mn-ea"/>
              <a:cs typeface="Times New Roman" panose="02020603050405020304" pitchFamily="18" charset="0"/>
            </a:endParaRPr>
          </a:p>
        </p:txBody>
      </p:sp>
      <p:sp>
        <p:nvSpPr>
          <p:cNvPr id="4" name="object 3">
            <a:extLst>
              <a:ext uri="{FF2B5EF4-FFF2-40B4-BE49-F238E27FC236}">
                <a16:creationId xmlns:a16="http://schemas.microsoft.com/office/drawing/2014/main" id="{D9E45BC4-C065-4054-A50D-CC36F194196D}"/>
              </a:ext>
            </a:extLst>
          </p:cNvPr>
          <p:cNvSpPr txBox="1"/>
          <p:nvPr/>
        </p:nvSpPr>
        <p:spPr>
          <a:xfrm>
            <a:off x="523643" y="544239"/>
            <a:ext cx="5765190" cy="3323987"/>
          </a:xfrm>
          <a:prstGeom prst="rect">
            <a:avLst/>
          </a:prstGeom>
        </p:spPr>
        <p:txBody>
          <a:bodyPr vert="horz" wrap="square" lIns="0" tIns="0" rIns="0" bIns="0" rtlCol="0">
            <a:spAutoFit/>
          </a:bodyPr>
          <a:lstStyle/>
          <a:p>
            <a:pPr marL="12700" marR="5080" algn="just">
              <a:lnSpc>
                <a:spcPct val="100000"/>
              </a:lnSpc>
            </a:pPr>
            <a:r>
              <a:rPr lang="bs-Latn-BA" sz="2400" b="0" i="0" dirty="0">
                <a:solidFill>
                  <a:srgbClr val="222222"/>
                </a:solidFill>
                <a:effectLst/>
                <a:latin typeface="verdana" panose="020B0604030504040204" pitchFamily="34" charset="0"/>
              </a:rPr>
              <a:t>Question: </a:t>
            </a:r>
          </a:p>
          <a:p>
            <a:pPr marL="12700" marR="5080" algn="just">
              <a:lnSpc>
                <a:spcPct val="100000"/>
              </a:lnSpc>
            </a:pPr>
            <a:endParaRPr lang="bs-Latn-BA" sz="2400" dirty="0">
              <a:solidFill>
                <a:srgbClr val="222222"/>
              </a:solidFill>
              <a:latin typeface="verdana" panose="020B0604030504040204" pitchFamily="34" charset="0"/>
            </a:endParaRPr>
          </a:p>
          <a:p>
            <a:pPr marL="12700" marR="5080">
              <a:lnSpc>
                <a:spcPct val="100000"/>
              </a:lnSpc>
            </a:pPr>
            <a:r>
              <a:rPr lang="en-US" sz="2400" b="0" i="0" dirty="0">
                <a:solidFill>
                  <a:srgbClr val="222222"/>
                </a:solidFill>
                <a:effectLst/>
                <a:latin typeface="verdana" panose="020B0604030504040204" pitchFamily="34" charset="0"/>
              </a:rPr>
              <a:t>In the absence of blockchain adoption in non-currency applications, </a:t>
            </a:r>
            <a:endParaRPr lang="bs-Latn-BA" sz="2400" b="0" i="0" dirty="0">
              <a:solidFill>
                <a:srgbClr val="222222"/>
              </a:solidFill>
              <a:effectLst/>
              <a:latin typeface="verdana" panose="020B0604030504040204" pitchFamily="34" charset="0"/>
            </a:endParaRPr>
          </a:p>
          <a:p>
            <a:pPr marL="12700" marR="5080">
              <a:lnSpc>
                <a:spcPct val="100000"/>
              </a:lnSpc>
            </a:pPr>
            <a:endParaRPr lang="bs-Latn-BA" sz="2400" dirty="0">
              <a:solidFill>
                <a:srgbClr val="222222"/>
              </a:solidFill>
              <a:latin typeface="verdana" panose="020B0604030504040204" pitchFamily="34" charset="0"/>
            </a:endParaRPr>
          </a:p>
          <a:p>
            <a:pPr marL="12700" marR="5080">
              <a:lnSpc>
                <a:spcPct val="100000"/>
              </a:lnSpc>
            </a:pPr>
            <a:r>
              <a:rPr lang="en-US" sz="2400" b="0" i="0" dirty="0">
                <a:solidFill>
                  <a:srgbClr val="222222"/>
                </a:solidFill>
                <a:effectLst/>
                <a:latin typeface="verdana" panose="020B0604030504040204" pitchFamily="34" charset="0"/>
              </a:rPr>
              <a:t>what other solutions can ensure that encryption keys and other sensitive technologies are locally controlled</a:t>
            </a:r>
            <a:r>
              <a:rPr lang="bs-Latn-BA" sz="2400" dirty="0">
                <a:solidFill>
                  <a:srgbClr val="222222"/>
                </a:solidFill>
                <a:latin typeface="verdana" panose="020B0604030504040204" pitchFamily="34" charset="0"/>
              </a:rPr>
              <a:t>?</a:t>
            </a:r>
            <a:endParaRPr lang="en-GB" sz="2400" b="1" spc="-25" dirty="0">
              <a:solidFill>
                <a:srgbClr val="2C2F31"/>
              </a:solidFill>
              <a:latin typeface="Trebuchet MS"/>
              <a:cs typeface="Trebuchet MS"/>
            </a:endParaRPr>
          </a:p>
        </p:txBody>
      </p:sp>
      <p:pic>
        <p:nvPicPr>
          <p:cNvPr id="5" name="Picture 4" descr="Diagram&#10;&#10;Description automatically generated with medium confidence">
            <a:extLst>
              <a:ext uri="{FF2B5EF4-FFF2-40B4-BE49-F238E27FC236}">
                <a16:creationId xmlns:a16="http://schemas.microsoft.com/office/drawing/2014/main" id="{DCFE2F9B-55D3-43FB-AC99-901241DBD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448" y="264286"/>
            <a:ext cx="5730551" cy="5730551"/>
          </a:xfrm>
          <a:prstGeom prst="rect">
            <a:avLst/>
          </a:prstGeom>
        </p:spPr>
      </p:pic>
    </p:spTree>
    <p:extLst>
      <p:ext uri="{BB962C8B-B14F-4D97-AF65-F5344CB8AC3E}">
        <p14:creationId xmlns:p14="http://schemas.microsoft.com/office/powerpoint/2010/main" val="521890505"/>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FF3E1866-9DC8-4E61-BC91-CFE794D1B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262" y="68263"/>
            <a:ext cx="6721475" cy="6721475"/>
          </a:xfrm>
          <a:prstGeom prst="rect">
            <a:avLst/>
          </a:prstGeom>
          <a:noFill/>
        </p:spPr>
      </p:pic>
    </p:spTree>
    <p:extLst>
      <p:ext uri="{BB962C8B-B14F-4D97-AF65-F5344CB8AC3E}">
        <p14:creationId xmlns:p14="http://schemas.microsoft.com/office/powerpoint/2010/main" val="259668909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6D8C6DF-27DF-44F8-8DA5-69919B707E24}"/>
              </a:ext>
            </a:extLst>
          </p:cNvPr>
          <p:cNvPicPr>
            <a:picLocks noChangeAspect="1"/>
          </p:cNvPicPr>
          <p:nvPr/>
        </p:nvPicPr>
        <p:blipFill>
          <a:blip r:embed="rId3"/>
          <a:stretch>
            <a:fillRect/>
          </a:stretch>
        </p:blipFill>
        <p:spPr>
          <a:xfrm>
            <a:off x="8393843" y="6412087"/>
            <a:ext cx="3521350" cy="407543"/>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E27E3888-ECCB-42A1-A45C-55080FD9B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490" y="-200964"/>
            <a:ext cx="6439678" cy="6439678"/>
          </a:xfrm>
          <a:prstGeom prst="rect">
            <a:avLst/>
          </a:prstGeom>
        </p:spPr>
      </p:pic>
      <p:sp>
        <p:nvSpPr>
          <p:cNvPr id="11" name="TextBox 10"/>
          <p:cNvSpPr txBox="1"/>
          <p:nvPr/>
        </p:nvSpPr>
        <p:spPr>
          <a:xfrm>
            <a:off x="0" y="5980089"/>
            <a:ext cx="12191999" cy="461665"/>
          </a:xfrm>
          <a:prstGeom prst="rect">
            <a:avLst/>
          </a:prstGeom>
          <a:solidFill>
            <a:schemeClr val="bg2">
              <a:lumMod val="10000"/>
              <a:alpha val="59000"/>
            </a:schemeClr>
          </a:solidFill>
        </p:spPr>
        <p:txBody>
          <a:bodyPr wrap="square" rtlCol="0">
            <a:spAutoFit/>
          </a:bodyPr>
          <a:lstStyle/>
          <a:p>
            <a:pPr lvl="1"/>
            <a:r>
              <a:rPr lang="bs-Latn-BA" sz="2400" spc="600" dirty="0">
                <a:solidFill>
                  <a:prstClr val="white"/>
                </a:solidFill>
                <a:latin typeface="Cambria" panose="02040503050406030204" pitchFamily="18" charset="0"/>
                <a:cs typeface="Times New Roman" panose="02020603050405020304" pitchFamily="18" charset="0"/>
              </a:rPr>
              <a:t>Keynote Speaker</a:t>
            </a:r>
            <a:endParaRPr lang="en-US" sz="2400" spc="600" dirty="0">
              <a:solidFill>
                <a:prstClr val="white"/>
              </a:solidFill>
              <a:latin typeface="Cambria" panose="02040503050406030204" pitchFamily="18" charset="0"/>
              <a:cs typeface="Times New Roman" panose="02020603050405020304" pitchFamily="18" charset="0"/>
            </a:endParaRPr>
          </a:p>
        </p:txBody>
      </p:sp>
      <p:sp>
        <p:nvSpPr>
          <p:cNvPr id="13" name="object 3">
            <a:extLst>
              <a:ext uri="{FF2B5EF4-FFF2-40B4-BE49-F238E27FC236}">
                <a16:creationId xmlns:a16="http://schemas.microsoft.com/office/drawing/2014/main" id="{56F65A36-3D95-4C25-883A-549687B03AA9}"/>
              </a:ext>
            </a:extLst>
          </p:cNvPr>
          <p:cNvSpPr txBox="1"/>
          <p:nvPr/>
        </p:nvSpPr>
        <p:spPr>
          <a:xfrm>
            <a:off x="492541" y="416246"/>
            <a:ext cx="5441728" cy="4985980"/>
          </a:xfrm>
          <a:prstGeom prst="rect">
            <a:avLst/>
          </a:prstGeom>
        </p:spPr>
        <p:txBody>
          <a:bodyPr vert="horz" wrap="square" lIns="0" tIns="0" rIns="0" bIns="0" rtlCol="0">
            <a:spAutoFit/>
          </a:bodyPr>
          <a:lstStyle/>
          <a:p>
            <a:pPr marL="184150" marR="5080" indent="-171450" algn="just">
              <a:lnSpc>
                <a:spcPct val="100000"/>
              </a:lnSpc>
              <a:buFontTx/>
              <a:buChar char="-"/>
            </a:pPr>
            <a:r>
              <a:rPr lang="en-US" b="0" i="0" dirty="0">
                <a:effectLst/>
                <a:latin typeface="-apple-system"/>
              </a:rPr>
              <a:t>Executive Director at Qatar Computing Research Institute and the founding Executive Director of Qatar Computing Research Institute (</a:t>
            </a:r>
            <a:r>
              <a:rPr lang="en-US" i="0" u="none" strike="noStrike" dirty="0">
                <a:effectLst/>
                <a:latin typeface="-apple-system"/>
                <a:hlinkClick r:id="rId5"/>
              </a:rPr>
              <a:t>QCRI</a:t>
            </a:r>
            <a:r>
              <a:rPr lang="en-US" b="0" i="0" dirty="0">
                <a:effectLst/>
                <a:latin typeface="-apple-system"/>
              </a:rPr>
              <a:t>)</a:t>
            </a:r>
            <a:endParaRPr lang="bs-Latn-BA" b="0" i="0" dirty="0">
              <a:effectLst/>
              <a:latin typeface="-apple-system"/>
            </a:endParaRPr>
          </a:p>
          <a:p>
            <a:pPr marL="12700" marR="5080" algn="just">
              <a:lnSpc>
                <a:spcPct val="100000"/>
              </a:lnSpc>
            </a:pPr>
            <a:endParaRPr lang="bs-Latn-BA" b="0" i="0" dirty="0">
              <a:effectLst/>
              <a:latin typeface="-apple-system"/>
            </a:endParaRPr>
          </a:p>
          <a:p>
            <a:pPr marL="184150" marR="5080" indent="-171450" algn="just">
              <a:lnSpc>
                <a:spcPct val="100000"/>
              </a:lnSpc>
              <a:buFontTx/>
              <a:buChar char="-"/>
            </a:pPr>
            <a:r>
              <a:rPr lang="en-US" b="0" i="0" dirty="0">
                <a:effectLst/>
                <a:latin typeface="-apple-system"/>
              </a:rPr>
              <a:t>Emeritus Professor of Computer Science at Purdue University (US) </a:t>
            </a:r>
            <a:endParaRPr lang="bs-Latn-BA" b="0" i="0" dirty="0">
              <a:effectLst/>
              <a:latin typeface="-apple-system"/>
            </a:endParaRPr>
          </a:p>
          <a:p>
            <a:pPr marL="12700" marR="5080" algn="just">
              <a:lnSpc>
                <a:spcPct val="100000"/>
              </a:lnSpc>
            </a:pPr>
            <a:endParaRPr lang="bs-Latn-BA" b="0" i="0" dirty="0">
              <a:effectLst/>
              <a:latin typeface="-apple-system"/>
            </a:endParaRPr>
          </a:p>
          <a:p>
            <a:pPr marL="184150" marR="5080" indent="-171450" algn="just">
              <a:lnSpc>
                <a:spcPct val="100000"/>
              </a:lnSpc>
              <a:buFontTx/>
              <a:buChar char="-"/>
            </a:pPr>
            <a:r>
              <a:rPr lang="en-US" b="0" i="0" dirty="0">
                <a:effectLst/>
                <a:latin typeface="-apple-system"/>
              </a:rPr>
              <a:t>an accomplished and well-published scientist, authoring six books and more than 180 papers</a:t>
            </a:r>
            <a:endParaRPr lang="bs-Latn-BA" b="0" i="0" dirty="0">
              <a:effectLst/>
              <a:latin typeface="-apple-system"/>
            </a:endParaRPr>
          </a:p>
          <a:p>
            <a:pPr marL="184150" marR="5080" indent="-171450" algn="just">
              <a:lnSpc>
                <a:spcPct val="100000"/>
              </a:lnSpc>
              <a:buFontTx/>
              <a:buChar char="-"/>
            </a:pPr>
            <a:r>
              <a:rPr lang="bs-Latn-BA" dirty="0">
                <a:latin typeface="-apple-system"/>
              </a:rPr>
              <a:t>He </a:t>
            </a:r>
            <a:r>
              <a:rPr lang="en-US" b="0" i="0" dirty="0">
                <a:effectLst/>
                <a:latin typeface="-apple-system"/>
              </a:rPr>
              <a:t>has also been granted eight patents in the database field from USPTO and the EU patent office and developed several software systems that have since become startups</a:t>
            </a:r>
            <a:endParaRPr lang="bs-Latn-BA" b="0" i="0" dirty="0">
              <a:effectLst/>
              <a:latin typeface="-apple-system"/>
            </a:endParaRPr>
          </a:p>
          <a:p>
            <a:pPr marL="12700" marR="5080" algn="just">
              <a:lnSpc>
                <a:spcPct val="100000"/>
              </a:lnSpc>
            </a:pPr>
            <a:endParaRPr lang="bs-Latn-BA" b="0" i="0" dirty="0">
              <a:effectLst/>
              <a:latin typeface="-apple-system"/>
            </a:endParaRPr>
          </a:p>
          <a:p>
            <a:pPr marL="184150" marR="5080" indent="-171450" algn="just">
              <a:lnSpc>
                <a:spcPct val="100000"/>
              </a:lnSpc>
              <a:buFontTx/>
              <a:buChar char="-"/>
            </a:pPr>
            <a:r>
              <a:rPr lang="en-US" b="0" i="0" dirty="0">
                <a:effectLst/>
                <a:latin typeface="-apple-system"/>
              </a:rPr>
              <a:t>Dr. </a:t>
            </a:r>
            <a:r>
              <a:rPr lang="en-US" b="0" i="0" dirty="0" err="1">
                <a:effectLst/>
                <a:latin typeface="-apple-system"/>
              </a:rPr>
              <a:t>Elmagarmid</a:t>
            </a:r>
            <a:r>
              <a:rPr lang="en-US" b="0" i="0" dirty="0">
                <a:effectLst/>
                <a:latin typeface="-apple-system"/>
              </a:rPr>
              <a:t> is a recipient of the National Science Foundation Presidential Young Investigator (PYI) Award from President Reagan and is an IEEE, ACM, and AAAS Fellow.</a:t>
            </a:r>
            <a:endParaRPr lang="en-GB" b="1" spc="-25" dirty="0">
              <a:solidFill>
                <a:srgbClr val="2C2F31"/>
              </a:solidFill>
              <a:latin typeface="Trebuchet MS"/>
              <a:cs typeface="Trebuchet MS"/>
            </a:endParaRPr>
          </a:p>
        </p:txBody>
      </p:sp>
      <p:pic>
        <p:nvPicPr>
          <p:cNvPr id="21" name="Picture 20">
            <a:extLst>
              <a:ext uri="{FF2B5EF4-FFF2-40B4-BE49-F238E27FC236}">
                <a16:creationId xmlns:a16="http://schemas.microsoft.com/office/drawing/2014/main" id="{DE759852-3900-4A93-813D-7559874264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0302" y="397585"/>
            <a:ext cx="1591148" cy="521179"/>
          </a:xfrm>
          <a:prstGeom prst="rect">
            <a:avLst/>
          </a:prstGeom>
        </p:spPr>
      </p:pic>
    </p:spTree>
    <p:extLst>
      <p:ext uri="{BB962C8B-B14F-4D97-AF65-F5344CB8AC3E}">
        <p14:creationId xmlns:p14="http://schemas.microsoft.com/office/powerpoint/2010/main" val="102135546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787" y="630152"/>
            <a:ext cx="7485655" cy="4571123"/>
          </a:xfrm>
          <a:prstGeom prst="rect">
            <a:avLst/>
          </a:prstGeom>
          <a:noFill/>
        </p:spPr>
        <p:txBody>
          <a:bodyPr wrap="square" rtlCol="0">
            <a:spAutoFit/>
          </a:bodyPr>
          <a:lstStyle/>
          <a:p>
            <a:r>
              <a:rPr lang="en-US" sz="5821">
                <a:solidFill>
                  <a:schemeClr val="bg1"/>
                </a:solidFill>
              </a:rPr>
              <a:t>Digital Sovereignty: National Cyber Security Research Lab (NCSRL)</a:t>
            </a:r>
          </a:p>
          <a:p>
            <a:endParaRPr lang="en-US" sz="5821">
              <a:solidFill>
                <a:schemeClr val="bg1"/>
              </a:solidFill>
            </a:endParaRPr>
          </a:p>
          <a:p>
            <a:r>
              <a:rPr lang="en-US" sz="5821">
                <a:solidFill>
                  <a:schemeClr val="bg1"/>
                </a:solidFill>
              </a:rPr>
              <a:t>Ahmed Elmagarmid</a:t>
            </a:r>
            <a:endParaRPr lang="en-US" sz="5821" dirty="0">
              <a:solidFill>
                <a:schemeClr val="bg1"/>
              </a:solidFill>
            </a:endParaRPr>
          </a:p>
        </p:txBody>
      </p:sp>
      <p:pic>
        <p:nvPicPr>
          <p:cNvPr id="3" name="Picture 2">
            <a:extLst>
              <a:ext uri="{FF2B5EF4-FFF2-40B4-BE49-F238E27FC236}">
                <a16:creationId xmlns:a16="http://schemas.microsoft.com/office/drawing/2014/main" id="{21E90294-B679-477C-A373-D037795FE7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0302" y="397585"/>
            <a:ext cx="1591148" cy="521179"/>
          </a:xfrm>
          <a:prstGeom prst="rect">
            <a:avLst/>
          </a:prstGeom>
        </p:spPr>
      </p:pic>
    </p:spTree>
    <p:extLst>
      <p:ext uri="{BB962C8B-B14F-4D97-AF65-F5344CB8AC3E}">
        <p14:creationId xmlns:p14="http://schemas.microsoft.com/office/powerpoint/2010/main" val="237250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p:cNvSpPr txBox="1">
            <a:spLocks/>
          </p:cNvSpPr>
          <p:nvPr/>
        </p:nvSpPr>
        <p:spPr>
          <a:xfrm>
            <a:off x="437196" y="325651"/>
            <a:ext cx="11157527" cy="686441"/>
          </a:xfrm>
          <a:prstGeom prst="rect">
            <a:avLst/>
          </a:prstGeom>
        </p:spPr>
        <p:txBody>
          <a:bodyPr vert="horz" wrap="square" lIns="0" tIns="9242" rIns="0" bIns="0" rtlCol="0">
            <a:spAutoFit/>
          </a:bodyPr>
          <a:lstStyle>
            <a:lvl1pPr>
              <a:defRPr sz="7000" b="0" i="0">
                <a:solidFill>
                  <a:srgbClr val="009BD8"/>
                </a:solidFill>
                <a:latin typeface="HBKU" charset="0"/>
                <a:ea typeface="HBKU" charset="0"/>
                <a:cs typeface="HBKU" charset="0"/>
              </a:defRPr>
            </a:lvl1pPr>
          </a:lstStyle>
          <a:p>
            <a:pPr marL="7701" defTabSz="554492">
              <a:spcBef>
                <a:spcPts val="73"/>
              </a:spcBef>
            </a:pPr>
            <a:r>
              <a:rPr lang="en-US" sz="4400" dirty="0"/>
              <a:t>Digital Sovereignty</a:t>
            </a:r>
            <a:endParaRPr lang="en-US" sz="4245" kern="0" spc="-27" dirty="0">
              <a:latin typeface="Calibri" charset="0"/>
              <a:ea typeface="Calibri" charset="0"/>
              <a:cs typeface="Calibri" charset="0"/>
            </a:endParaRPr>
          </a:p>
        </p:txBody>
      </p:sp>
      <p:sp>
        <p:nvSpPr>
          <p:cNvPr id="4" name="object 7"/>
          <p:cNvSpPr txBox="1"/>
          <p:nvPr/>
        </p:nvSpPr>
        <p:spPr>
          <a:xfrm>
            <a:off x="437196" y="1447061"/>
            <a:ext cx="11452614" cy="2592711"/>
          </a:xfrm>
          <a:prstGeom prst="rect">
            <a:avLst/>
          </a:prstGeom>
        </p:spPr>
        <p:txBody>
          <a:bodyPr vert="horz" wrap="square" lIns="0" tIns="7316" rIns="0" bIns="0" rtlCol="0">
            <a:spAutoFit/>
          </a:bodyPr>
          <a:lstStyle/>
          <a:p>
            <a:pPr marL="464901" indent="-457200" defTabSz="554492">
              <a:buFont typeface="Wingdings" panose="05000000000000000000" pitchFamily="2" charset="2"/>
              <a:buChar char="Ø"/>
            </a:pPr>
            <a:r>
              <a:rPr lang="en-US" sz="2800" spc="-21" dirty="0">
                <a:solidFill>
                  <a:srgbClr val="1F1557"/>
                </a:solidFill>
                <a:latin typeface="Calibri" charset="0"/>
                <a:ea typeface="Calibri" charset="0"/>
                <a:cs typeface="Calibri" charset="0"/>
              </a:rPr>
              <a:t>Sovereignty is a political concept</a:t>
            </a:r>
          </a:p>
          <a:p>
            <a:pPr marL="922101" lvl="1" indent="-457200" defTabSz="554492">
              <a:buFont typeface="Wingdings" panose="05000000000000000000" pitchFamily="2" charset="2"/>
              <a:buChar char="§"/>
            </a:pPr>
            <a:r>
              <a:rPr lang="en-US" sz="2800" spc="-21" dirty="0">
                <a:solidFill>
                  <a:srgbClr val="1F1557"/>
                </a:solidFill>
                <a:latin typeface="Calibri" charset="0"/>
                <a:ea typeface="Calibri" charset="0"/>
                <a:cs typeface="Calibri" charset="0"/>
              </a:rPr>
              <a:t>Nation states can make their own laws to manage their affairs </a:t>
            </a:r>
          </a:p>
          <a:p>
            <a:pPr marL="7701" defTabSz="554492"/>
            <a:endParaRPr lang="en-US" sz="2800" spc="-21" dirty="0">
              <a:solidFill>
                <a:srgbClr val="1F1557"/>
              </a:solidFill>
              <a:latin typeface="Calibri" charset="0"/>
              <a:ea typeface="Calibri" charset="0"/>
              <a:cs typeface="Calibri" charset="0"/>
            </a:endParaRPr>
          </a:p>
          <a:p>
            <a:pPr marL="464901" indent="-457200" defTabSz="554492">
              <a:buFont typeface="Wingdings" panose="05000000000000000000" pitchFamily="2" charset="2"/>
              <a:buChar char="Ø"/>
            </a:pPr>
            <a:r>
              <a:rPr lang="en-US" sz="2800" spc="-21" dirty="0">
                <a:solidFill>
                  <a:srgbClr val="1F1557"/>
                </a:solidFill>
                <a:latin typeface="Calibri" charset="0"/>
                <a:ea typeface="Calibri" charset="0"/>
                <a:cs typeface="Calibri" charset="0"/>
              </a:rPr>
              <a:t>Digital (or Data) Sovereignty</a:t>
            </a:r>
          </a:p>
          <a:p>
            <a:pPr marL="922101" lvl="1" indent="-457200" defTabSz="554492">
              <a:buFont typeface="Wingdings" panose="05000000000000000000" pitchFamily="2" charset="2"/>
              <a:buChar char="§"/>
            </a:pPr>
            <a:r>
              <a:rPr lang="en-US" sz="2800" spc="-21" dirty="0">
                <a:solidFill>
                  <a:srgbClr val="1F1557"/>
                </a:solidFill>
                <a:latin typeface="Calibri" charset="0"/>
                <a:ea typeface="Calibri" charset="0"/>
                <a:cs typeface="Calibri" charset="0"/>
              </a:rPr>
              <a:t>The data of the people and organizations within a nation, are subject to that nation’s laws (i.e., the legal protections and punishments).</a:t>
            </a:r>
          </a:p>
        </p:txBody>
      </p:sp>
      <p:pic>
        <p:nvPicPr>
          <p:cNvPr id="5" name="Picture 4">
            <a:extLst>
              <a:ext uri="{FF2B5EF4-FFF2-40B4-BE49-F238E27FC236}">
                <a16:creationId xmlns:a16="http://schemas.microsoft.com/office/drawing/2014/main" id="{E5AD7812-2043-4004-8343-5B59F7C74E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0302" y="397585"/>
            <a:ext cx="1591148" cy="521179"/>
          </a:xfrm>
          <a:prstGeom prst="rect">
            <a:avLst/>
          </a:prstGeom>
        </p:spPr>
      </p:pic>
    </p:spTree>
    <p:extLst>
      <p:ext uri="{BB962C8B-B14F-4D97-AF65-F5344CB8AC3E}">
        <p14:creationId xmlns:p14="http://schemas.microsoft.com/office/powerpoint/2010/main" val="2586452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p:cNvSpPr txBox="1">
            <a:spLocks/>
          </p:cNvSpPr>
          <p:nvPr/>
        </p:nvSpPr>
        <p:spPr>
          <a:xfrm>
            <a:off x="437196" y="325651"/>
            <a:ext cx="11157527" cy="686441"/>
          </a:xfrm>
          <a:prstGeom prst="rect">
            <a:avLst/>
          </a:prstGeom>
        </p:spPr>
        <p:txBody>
          <a:bodyPr vert="horz" wrap="square" lIns="0" tIns="9242" rIns="0" bIns="0" rtlCol="0">
            <a:spAutoFit/>
          </a:bodyPr>
          <a:lstStyle>
            <a:lvl1pPr>
              <a:defRPr sz="7000" b="0" i="0">
                <a:solidFill>
                  <a:srgbClr val="009BD8"/>
                </a:solidFill>
                <a:latin typeface="HBKU" charset="0"/>
                <a:ea typeface="HBKU" charset="0"/>
                <a:cs typeface="HBKU" charset="0"/>
              </a:defRPr>
            </a:lvl1pPr>
          </a:lstStyle>
          <a:p>
            <a:pPr marL="7701" defTabSz="554492">
              <a:spcBef>
                <a:spcPts val="73"/>
              </a:spcBef>
            </a:pPr>
            <a:r>
              <a:rPr lang="en-US" sz="4400" dirty="0"/>
              <a:t>Digital Sovereignty</a:t>
            </a:r>
            <a:endParaRPr lang="en-US" sz="4245" kern="0" spc="-27" dirty="0">
              <a:latin typeface="Calibri" charset="0"/>
              <a:ea typeface="Calibri" charset="0"/>
              <a:cs typeface="Calibri" charset="0"/>
            </a:endParaRPr>
          </a:p>
        </p:txBody>
      </p:sp>
      <p:sp>
        <p:nvSpPr>
          <p:cNvPr id="4" name="object 7"/>
          <p:cNvSpPr txBox="1"/>
          <p:nvPr/>
        </p:nvSpPr>
        <p:spPr>
          <a:xfrm>
            <a:off x="437196" y="1447061"/>
            <a:ext cx="11452614" cy="4247266"/>
          </a:xfrm>
          <a:prstGeom prst="rect">
            <a:avLst/>
          </a:prstGeom>
        </p:spPr>
        <p:txBody>
          <a:bodyPr vert="horz" wrap="square" lIns="0" tIns="7316" rIns="0" bIns="0" rtlCol="0">
            <a:spAutoFit/>
          </a:bodyPr>
          <a:lstStyle/>
          <a:p>
            <a:pPr marL="7701" defTabSz="554492"/>
            <a:r>
              <a:rPr lang="en-US" sz="2800" spc="-21" dirty="0">
                <a:solidFill>
                  <a:srgbClr val="1F1557"/>
                </a:solidFill>
                <a:latin typeface="Calibri" charset="0"/>
                <a:ea typeface="Calibri" charset="0"/>
                <a:cs typeface="Calibri" charset="0"/>
              </a:rPr>
              <a:t>Most nation states have data related laws to strengthen their nation's ability to act independently in the digital world and provide:</a:t>
            </a:r>
          </a:p>
          <a:p>
            <a:pPr marL="562212" lvl="1" indent="-277256" defTabSz="554492">
              <a:lnSpc>
                <a:spcPct val="200000"/>
              </a:lnSpc>
              <a:buFont typeface="Wingdings" panose="05000000000000000000" pitchFamily="2" charset="2"/>
              <a:buChar char="Ø"/>
            </a:pPr>
            <a:r>
              <a:rPr lang="en-US" sz="2400" dirty="0">
                <a:solidFill>
                  <a:srgbClr val="1F1557"/>
                </a:solidFill>
                <a:latin typeface="Calibri" charset="0"/>
                <a:cs typeface="Calibri" charset="0"/>
              </a:rPr>
              <a:t>Protective mechanisms and offensive tools to foster digital innovations</a:t>
            </a:r>
          </a:p>
          <a:p>
            <a:pPr marL="562212" lvl="1" indent="-277256" defTabSz="554492">
              <a:lnSpc>
                <a:spcPct val="200000"/>
              </a:lnSpc>
              <a:buFont typeface="Wingdings" panose="05000000000000000000" pitchFamily="2" charset="2"/>
              <a:buChar char="Ø"/>
            </a:pPr>
            <a:r>
              <a:rPr lang="en-US" sz="2400" dirty="0">
                <a:solidFill>
                  <a:srgbClr val="1F1557"/>
                </a:solidFill>
                <a:latin typeface="Calibri" charset="0"/>
                <a:cs typeface="Calibri" charset="0"/>
              </a:rPr>
              <a:t>Individuals’ control and ownership of presence on the digital world</a:t>
            </a:r>
          </a:p>
          <a:p>
            <a:pPr marL="562212" lvl="1" indent="-277256" defTabSz="554492">
              <a:lnSpc>
                <a:spcPct val="200000"/>
              </a:lnSpc>
              <a:buFont typeface="Wingdings" panose="05000000000000000000" pitchFamily="2" charset="2"/>
              <a:buChar char="Ø"/>
            </a:pPr>
            <a:r>
              <a:rPr lang="en-US" sz="2400" dirty="0">
                <a:solidFill>
                  <a:schemeClr val="bg1"/>
                </a:solidFill>
                <a:latin typeface="Calibri" charset="0"/>
                <a:cs typeface="Calibri" charset="0"/>
              </a:rPr>
              <a:t>Investment in the development of in-house solutions/technologies</a:t>
            </a:r>
          </a:p>
          <a:p>
            <a:pPr marL="562212" lvl="1" indent="-277256" defTabSz="554492">
              <a:lnSpc>
                <a:spcPct val="200000"/>
              </a:lnSpc>
              <a:buFont typeface="Wingdings" panose="05000000000000000000" pitchFamily="2" charset="2"/>
              <a:buChar char="Ø"/>
            </a:pPr>
            <a:r>
              <a:rPr lang="en-US" sz="2400" dirty="0">
                <a:solidFill>
                  <a:schemeClr val="bg1"/>
                </a:solidFill>
                <a:latin typeface="Calibri" charset="0"/>
                <a:cs typeface="Calibri" charset="0"/>
              </a:rPr>
              <a:t>Building local capabilities/expertise</a:t>
            </a:r>
          </a:p>
          <a:p>
            <a:pPr marL="284956" lvl="1" defTabSz="554492">
              <a:lnSpc>
                <a:spcPct val="200000"/>
              </a:lnSpc>
            </a:pPr>
            <a:endParaRPr lang="en-US" sz="1600" dirty="0">
              <a:solidFill>
                <a:srgbClr val="1F1557"/>
              </a:solidFill>
              <a:latin typeface="Calibri" charset="0"/>
              <a:cs typeface="Calibri" charset="0"/>
            </a:endParaRPr>
          </a:p>
        </p:txBody>
      </p:sp>
      <p:pic>
        <p:nvPicPr>
          <p:cNvPr id="5" name="Picture 4">
            <a:extLst>
              <a:ext uri="{FF2B5EF4-FFF2-40B4-BE49-F238E27FC236}">
                <a16:creationId xmlns:a16="http://schemas.microsoft.com/office/drawing/2014/main" id="{4382A7E0-A335-43AD-86C2-50C74C270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0302" y="397585"/>
            <a:ext cx="1591148" cy="521179"/>
          </a:xfrm>
          <a:prstGeom prst="rect">
            <a:avLst/>
          </a:prstGeom>
        </p:spPr>
      </p:pic>
    </p:spTree>
    <p:extLst>
      <p:ext uri="{BB962C8B-B14F-4D97-AF65-F5344CB8AC3E}">
        <p14:creationId xmlns:p14="http://schemas.microsoft.com/office/powerpoint/2010/main" val="404125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p:cNvSpPr txBox="1">
            <a:spLocks/>
          </p:cNvSpPr>
          <p:nvPr/>
        </p:nvSpPr>
        <p:spPr>
          <a:xfrm>
            <a:off x="437196" y="325651"/>
            <a:ext cx="11157527" cy="686441"/>
          </a:xfrm>
          <a:prstGeom prst="rect">
            <a:avLst/>
          </a:prstGeom>
        </p:spPr>
        <p:txBody>
          <a:bodyPr vert="horz" wrap="square" lIns="0" tIns="9242" rIns="0" bIns="0" rtlCol="0">
            <a:spAutoFit/>
          </a:bodyPr>
          <a:lstStyle>
            <a:lvl1pPr>
              <a:defRPr sz="7000" b="0" i="0">
                <a:solidFill>
                  <a:srgbClr val="009BD8"/>
                </a:solidFill>
                <a:latin typeface="HBKU" charset="0"/>
                <a:ea typeface="HBKU" charset="0"/>
                <a:cs typeface="HBKU" charset="0"/>
              </a:defRPr>
            </a:lvl1pPr>
          </a:lstStyle>
          <a:p>
            <a:pPr marL="7701" defTabSz="554492">
              <a:spcBef>
                <a:spcPts val="73"/>
              </a:spcBef>
            </a:pPr>
            <a:r>
              <a:rPr lang="en-US" sz="4400" dirty="0"/>
              <a:t>Challenges in Digital Sovereignty</a:t>
            </a:r>
            <a:endParaRPr lang="en-US" sz="4245" kern="0" spc="-27" dirty="0">
              <a:latin typeface="Calibri" charset="0"/>
              <a:ea typeface="Calibri" charset="0"/>
              <a:cs typeface="Calibri" charset="0"/>
            </a:endParaRPr>
          </a:p>
        </p:txBody>
      </p:sp>
      <p:sp>
        <p:nvSpPr>
          <p:cNvPr id="4" name="object 7"/>
          <p:cNvSpPr txBox="1"/>
          <p:nvPr/>
        </p:nvSpPr>
        <p:spPr>
          <a:xfrm>
            <a:off x="437196" y="1447061"/>
            <a:ext cx="11452614" cy="3877934"/>
          </a:xfrm>
          <a:prstGeom prst="rect">
            <a:avLst/>
          </a:prstGeom>
        </p:spPr>
        <p:txBody>
          <a:bodyPr vert="horz" wrap="square" lIns="0" tIns="7316" rIns="0" bIns="0" rtlCol="0">
            <a:spAutoFit/>
          </a:bodyPr>
          <a:lstStyle/>
          <a:p>
            <a:pPr marL="105012" indent="-277256" defTabSz="554492">
              <a:lnSpc>
                <a:spcPct val="200000"/>
              </a:lnSpc>
              <a:buFont typeface="Wingdings" panose="05000000000000000000" pitchFamily="2" charset="2"/>
              <a:buChar char="Ø"/>
            </a:pPr>
            <a:r>
              <a:rPr lang="en-US" sz="2800" dirty="0">
                <a:solidFill>
                  <a:srgbClr val="1F1557"/>
                </a:solidFill>
                <a:latin typeface="Calibri" charset="0"/>
                <a:cs typeface="Calibri" charset="0"/>
              </a:rPr>
              <a:t>In-house technology for highly sensitive mission-critical systems</a:t>
            </a:r>
          </a:p>
          <a:p>
            <a:pPr marL="562212" lvl="1" indent="-277256" defTabSz="554492">
              <a:lnSpc>
                <a:spcPct val="200000"/>
              </a:lnSpc>
              <a:buFont typeface="Wingdings" panose="05000000000000000000" pitchFamily="2" charset="2"/>
              <a:buChar char="Ø"/>
            </a:pPr>
            <a:r>
              <a:rPr lang="en-US" sz="2800" dirty="0">
                <a:solidFill>
                  <a:srgbClr val="1F1557"/>
                </a:solidFill>
                <a:latin typeface="Calibri" charset="0"/>
                <a:cs typeface="Calibri" charset="0"/>
              </a:rPr>
              <a:t>Enterprise security, nation-wide cyber security intelligence</a:t>
            </a:r>
          </a:p>
          <a:p>
            <a:pPr marL="105012" indent="-277256" defTabSz="554492">
              <a:lnSpc>
                <a:spcPct val="200000"/>
              </a:lnSpc>
              <a:buFont typeface="Wingdings" panose="05000000000000000000" pitchFamily="2" charset="2"/>
              <a:buChar char="Ø"/>
            </a:pPr>
            <a:r>
              <a:rPr lang="en-US" sz="2800" dirty="0">
                <a:solidFill>
                  <a:srgbClr val="1F1557"/>
                </a:solidFill>
                <a:latin typeface="Calibri" charset="0"/>
                <a:cs typeface="Calibri" charset="0"/>
              </a:rPr>
              <a:t>Data security and control while migrating to cloud</a:t>
            </a:r>
          </a:p>
          <a:p>
            <a:pPr marL="105012" indent="-277256" defTabSz="554492">
              <a:lnSpc>
                <a:spcPct val="200000"/>
              </a:lnSpc>
              <a:buFont typeface="Wingdings" panose="05000000000000000000" pitchFamily="2" charset="2"/>
              <a:buChar char="Ø"/>
            </a:pPr>
            <a:r>
              <a:rPr lang="en-US" sz="2800" dirty="0">
                <a:solidFill>
                  <a:srgbClr val="1F1557"/>
                </a:solidFill>
                <a:latin typeface="Calibri" charset="0"/>
                <a:cs typeface="Calibri" charset="0"/>
              </a:rPr>
              <a:t>Have users better control their own data </a:t>
            </a:r>
          </a:p>
          <a:p>
            <a:pPr marL="284956" lvl="1" defTabSz="554492">
              <a:lnSpc>
                <a:spcPct val="200000"/>
              </a:lnSpc>
            </a:pPr>
            <a:endParaRPr lang="en-US" sz="1600" dirty="0">
              <a:solidFill>
                <a:srgbClr val="1F1557"/>
              </a:solidFill>
              <a:latin typeface="Calibri" charset="0"/>
              <a:cs typeface="Calibri" charset="0"/>
            </a:endParaRPr>
          </a:p>
        </p:txBody>
      </p:sp>
      <p:pic>
        <p:nvPicPr>
          <p:cNvPr id="5" name="Picture 4">
            <a:extLst>
              <a:ext uri="{FF2B5EF4-FFF2-40B4-BE49-F238E27FC236}">
                <a16:creationId xmlns:a16="http://schemas.microsoft.com/office/drawing/2014/main" id="{48F6F786-E0D1-492F-934F-CB3B0A86B8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0302" y="397585"/>
            <a:ext cx="1591148" cy="521179"/>
          </a:xfrm>
          <a:prstGeom prst="rect">
            <a:avLst/>
          </a:prstGeom>
        </p:spPr>
      </p:pic>
    </p:spTree>
    <p:extLst>
      <p:ext uri="{BB962C8B-B14F-4D97-AF65-F5344CB8AC3E}">
        <p14:creationId xmlns:p14="http://schemas.microsoft.com/office/powerpoint/2010/main" val="370523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p:cNvSpPr txBox="1">
            <a:spLocks/>
          </p:cNvSpPr>
          <p:nvPr/>
        </p:nvSpPr>
        <p:spPr>
          <a:xfrm>
            <a:off x="437196" y="325651"/>
            <a:ext cx="11157527" cy="1376373"/>
          </a:xfrm>
          <a:prstGeom prst="rect">
            <a:avLst/>
          </a:prstGeom>
        </p:spPr>
        <p:txBody>
          <a:bodyPr vert="horz" wrap="square" lIns="0" tIns="9242" rIns="0" bIns="0" rtlCol="0">
            <a:spAutoFit/>
          </a:bodyPr>
          <a:lstStyle>
            <a:lvl1pPr>
              <a:defRPr sz="7000" b="0" i="0">
                <a:solidFill>
                  <a:srgbClr val="009BD8"/>
                </a:solidFill>
                <a:latin typeface="HBKU" charset="0"/>
                <a:ea typeface="HBKU" charset="0"/>
                <a:cs typeface="HBKU" charset="0"/>
              </a:defRPr>
            </a:lvl1pPr>
          </a:lstStyle>
          <a:p>
            <a:pPr marL="7701" defTabSz="554492">
              <a:spcBef>
                <a:spcPts val="73"/>
              </a:spcBef>
            </a:pPr>
            <a:r>
              <a:rPr lang="en-US" sz="4400" dirty="0"/>
              <a:t>National Cyber Security Research Lab </a:t>
            </a:r>
            <a:endParaRPr lang="bs-Latn-BA" sz="4400" dirty="0"/>
          </a:p>
          <a:p>
            <a:pPr marL="7701" defTabSz="554492">
              <a:spcBef>
                <a:spcPts val="73"/>
              </a:spcBef>
            </a:pPr>
            <a:r>
              <a:rPr lang="en-US" sz="4400" dirty="0"/>
              <a:t>(NCSRL)</a:t>
            </a:r>
            <a:endParaRPr lang="en-US" sz="4245" kern="0" spc="-27" dirty="0">
              <a:latin typeface="Calibri" charset="0"/>
              <a:ea typeface="Calibri" charset="0"/>
              <a:cs typeface="Calibri" charset="0"/>
            </a:endParaRPr>
          </a:p>
        </p:txBody>
      </p:sp>
      <p:sp>
        <p:nvSpPr>
          <p:cNvPr id="4" name="object 7"/>
          <p:cNvSpPr txBox="1"/>
          <p:nvPr/>
        </p:nvSpPr>
        <p:spPr>
          <a:xfrm>
            <a:off x="437196" y="1675661"/>
            <a:ext cx="5621575" cy="4069205"/>
          </a:xfrm>
          <a:prstGeom prst="rect">
            <a:avLst/>
          </a:prstGeom>
        </p:spPr>
        <p:txBody>
          <a:bodyPr vert="horz" wrap="square" lIns="0" tIns="7316" rIns="0" bIns="0" rtlCol="0">
            <a:spAutoFit/>
          </a:bodyPr>
          <a:lstStyle/>
          <a:p>
            <a:pPr marL="464901" indent="-457200" defTabSz="554492">
              <a:lnSpc>
                <a:spcPts val="2319"/>
              </a:lnSpc>
              <a:buFont typeface="Wingdings" panose="05000000000000000000" pitchFamily="2" charset="2"/>
              <a:buChar char="Ø"/>
            </a:pPr>
            <a:r>
              <a:rPr lang="en-US" sz="2800" spc="-21" dirty="0">
                <a:solidFill>
                  <a:srgbClr val="1F1557"/>
                </a:solidFill>
                <a:latin typeface="Calibri" charset="0"/>
                <a:ea typeface="Calibri" charset="0"/>
                <a:cs typeface="Calibri" charset="0"/>
              </a:rPr>
              <a:t>Supports the R&amp;D mission of NCIS</a:t>
            </a:r>
          </a:p>
          <a:p>
            <a:pPr marL="464901" indent="-457200" defTabSz="554492">
              <a:lnSpc>
                <a:spcPts val="2319"/>
              </a:lnSpc>
              <a:buFont typeface="Wingdings" panose="05000000000000000000" pitchFamily="2" charset="2"/>
              <a:buChar char="Ø"/>
            </a:pPr>
            <a:endParaRPr lang="en-US" sz="2800" spc="-21" dirty="0">
              <a:solidFill>
                <a:srgbClr val="1F1557"/>
              </a:solidFill>
              <a:latin typeface="Calibri" charset="0"/>
              <a:ea typeface="Calibri" charset="0"/>
              <a:cs typeface="Calibri" charset="0"/>
            </a:endParaRPr>
          </a:p>
          <a:p>
            <a:pPr marL="464901" indent="-457200" defTabSz="554492">
              <a:lnSpc>
                <a:spcPts val="2319"/>
              </a:lnSpc>
              <a:buFont typeface="Wingdings" panose="05000000000000000000" pitchFamily="2" charset="2"/>
              <a:buChar char="Ø"/>
            </a:pPr>
            <a:r>
              <a:rPr lang="en-US" sz="2800" spc="-21" dirty="0">
                <a:solidFill>
                  <a:srgbClr val="1F1557"/>
                </a:solidFill>
                <a:latin typeface="Calibri" charset="0"/>
                <a:ea typeface="Calibri" charset="0"/>
                <a:cs typeface="Calibri" charset="0"/>
              </a:rPr>
              <a:t>Directly linked with NCIS </a:t>
            </a:r>
          </a:p>
          <a:p>
            <a:pPr marL="464901" indent="-457200" defTabSz="554492">
              <a:lnSpc>
                <a:spcPts val="2319"/>
              </a:lnSpc>
              <a:buFont typeface="Wingdings" panose="05000000000000000000" pitchFamily="2" charset="2"/>
              <a:buChar char="Ø"/>
            </a:pPr>
            <a:endParaRPr lang="en-US" sz="2800" dirty="0">
              <a:solidFill>
                <a:srgbClr val="1F1557"/>
              </a:solidFill>
              <a:latin typeface="Calibri" charset="0"/>
              <a:ea typeface="Calibri" charset="0"/>
              <a:cs typeface="Calibri" charset="0"/>
            </a:endParaRPr>
          </a:p>
          <a:p>
            <a:pPr marL="464901" indent="-457200" defTabSz="554492">
              <a:lnSpc>
                <a:spcPts val="2319"/>
              </a:lnSpc>
              <a:buFont typeface="Wingdings" panose="05000000000000000000" pitchFamily="2" charset="2"/>
              <a:buChar char="Ø"/>
            </a:pPr>
            <a:r>
              <a:rPr lang="en-US" sz="2800" spc="-21" dirty="0">
                <a:solidFill>
                  <a:srgbClr val="1F1557"/>
                </a:solidFill>
                <a:latin typeface="Calibri" charset="0"/>
                <a:cs typeface="Calibri" charset="0"/>
              </a:rPr>
              <a:t>Provides advisory role to NCIS</a:t>
            </a:r>
            <a:endParaRPr lang="en-US" sz="2800" dirty="0">
              <a:solidFill>
                <a:srgbClr val="1F1557"/>
              </a:solidFill>
              <a:latin typeface="Calibri" charset="0"/>
              <a:cs typeface="Calibri" charset="0"/>
            </a:endParaRPr>
          </a:p>
          <a:p>
            <a:pPr marL="627856" lvl="1" indent="-342900" defTabSz="554492">
              <a:lnSpc>
                <a:spcPct val="150000"/>
              </a:lnSpc>
              <a:buFont typeface="Wingdings" panose="05000000000000000000" pitchFamily="2" charset="2"/>
              <a:buChar char="§"/>
            </a:pPr>
            <a:r>
              <a:rPr lang="en-US" sz="2000" dirty="0">
                <a:solidFill>
                  <a:srgbClr val="1F1557"/>
                </a:solidFill>
                <a:latin typeface="Calibri" charset="0"/>
                <a:ea typeface="Calibri" charset="0"/>
                <a:cs typeface="Calibri" charset="0"/>
              </a:rPr>
              <a:t>Continuous threat assessment</a:t>
            </a:r>
          </a:p>
          <a:p>
            <a:pPr marL="627856" lvl="1" indent="-342900" defTabSz="554492">
              <a:lnSpc>
                <a:spcPct val="150000"/>
              </a:lnSpc>
              <a:buFont typeface="Wingdings" panose="05000000000000000000" pitchFamily="2" charset="2"/>
              <a:buChar char="§"/>
            </a:pPr>
            <a:r>
              <a:rPr lang="en-US" sz="2000" dirty="0">
                <a:solidFill>
                  <a:srgbClr val="1F1557"/>
                </a:solidFill>
                <a:latin typeface="Calibri" charset="0"/>
                <a:ea typeface="Calibri" charset="0"/>
                <a:cs typeface="Calibri" charset="0"/>
              </a:rPr>
              <a:t>Identifying and predicting future threats</a:t>
            </a:r>
          </a:p>
          <a:p>
            <a:pPr marL="627856" lvl="1" indent="-342900" defTabSz="554492">
              <a:lnSpc>
                <a:spcPct val="150000"/>
              </a:lnSpc>
              <a:buFont typeface="Wingdings" panose="05000000000000000000" pitchFamily="2" charset="2"/>
              <a:buChar char="§"/>
            </a:pPr>
            <a:r>
              <a:rPr lang="en-US" sz="2000" dirty="0">
                <a:solidFill>
                  <a:srgbClr val="1F1557"/>
                </a:solidFill>
                <a:latin typeface="Calibri" charset="0"/>
                <a:ea typeface="Calibri" charset="0"/>
                <a:cs typeface="Calibri" charset="0"/>
              </a:rPr>
              <a:t>Disseminating intelligence</a:t>
            </a:r>
          </a:p>
          <a:p>
            <a:pPr marL="627856" lvl="1" indent="-342900" defTabSz="554492">
              <a:lnSpc>
                <a:spcPct val="150000"/>
              </a:lnSpc>
              <a:buFont typeface="Wingdings" panose="05000000000000000000" pitchFamily="2" charset="2"/>
              <a:buChar char="§"/>
            </a:pPr>
            <a:r>
              <a:rPr lang="en-US" sz="2000" dirty="0">
                <a:solidFill>
                  <a:srgbClr val="1F1557"/>
                </a:solidFill>
                <a:latin typeface="Calibri" charset="0"/>
                <a:ea typeface="Calibri" charset="0"/>
                <a:cs typeface="Calibri" charset="0"/>
              </a:rPr>
              <a:t>National capacity building</a:t>
            </a:r>
          </a:p>
          <a:p>
            <a:pPr marL="627856" lvl="1" indent="-342900" defTabSz="554492">
              <a:lnSpc>
                <a:spcPct val="150000"/>
              </a:lnSpc>
              <a:buFont typeface="Wingdings" panose="05000000000000000000" pitchFamily="2" charset="2"/>
              <a:buChar char="§"/>
            </a:pPr>
            <a:r>
              <a:rPr lang="en-US" sz="2000" dirty="0">
                <a:solidFill>
                  <a:srgbClr val="1F1557"/>
                </a:solidFill>
                <a:latin typeface="Calibri" charset="0"/>
                <a:ea typeface="Calibri" charset="0"/>
                <a:cs typeface="Calibri" charset="0"/>
              </a:rPr>
              <a:t>Training and awareness campaigns</a:t>
            </a:r>
          </a:p>
          <a:p>
            <a:pPr marL="284956" lvl="1" defTabSz="554492">
              <a:lnSpc>
                <a:spcPts val="2319"/>
              </a:lnSpc>
            </a:pPr>
            <a:endParaRPr lang="en-US" sz="1600" dirty="0">
              <a:solidFill>
                <a:srgbClr val="1F1557"/>
              </a:solidFill>
              <a:latin typeface="Calibri" charset="0"/>
              <a:cs typeface="Calibri" charset="0"/>
            </a:endParaRPr>
          </a:p>
        </p:txBody>
      </p:sp>
      <p:pic>
        <p:nvPicPr>
          <p:cNvPr id="5" name="Picture 4">
            <a:extLst>
              <a:ext uri="{FF2B5EF4-FFF2-40B4-BE49-F238E27FC236}">
                <a16:creationId xmlns:a16="http://schemas.microsoft.com/office/drawing/2014/main" id="{5A8BC459-63D4-4703-AE92-D4A518BB39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0302" y="397585"/>
            <a:ext cx="1591148" cy="521179"/>
          </a:xfrm>
          <a:prstGeom prst="rect">
            <a:avLst/>
          </a:prstGeom>
        </p:spPr>
      </p:pic>
    </p:spTree>
    <p:extLst>
      <p:ext uri="{BB962C8B-B14F-4D97-AF65-F5344CB8AC3E}">
        <p14:creationId xmlns:p14="http://schemas.microsoft.com/office/powerpoint/2010/main" val="33239613"/>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10691</TotalTime>
  <Words>3104</Words>
  <Application>Microsoft Office PowerPoint</Application>
  <PresentationFormat>Widescreen</PresentationFormat>
  <Paragraphs>327</Paragraphs>
  <Slides>35</Slides>
  <Notes>30</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35</vt:i4>
      </vt:variant>
    </vt:vector>
  </HeadingPairs>
  <TitlesOfParts>
    <vt:vector size="54" baseType="lpstr">
      <vt:lpstr>Microsoft YaHei</vt:lpstr>
      <vt:lpstr>Microsoft YaHei</vt:lpstr>
      <vt:lpstr>-apple-system</vt:lpstr>
      <vt:lpstr>Arial</vt:lpstr>
      <vt:lpstr>Arial Unicode MS</vt:lpstr>
      <vt:lpstr>Calibri</vt:lpstr>
      <vt:lpstr>Calibri Light</vt:lpstr>
      <vt:lpstr>Cambria</vt:lpstr>
      <vt:lpstr>DINPro-Bold</vt:lpstr>
      <vt:lpstr>DINPro-Light</vt:lpstr>
      <vt:lpstr>HBKU</vt:lpstr>
      <vt:lpstr>Times New Roman</vt:lpstr>
      <vt:lpstr>Trebuchet MS</vt:lpstr>
      <vt:lpstr>verdana</vt:lpstr>
      <vt:lpstr>verdana, sans-serif</vt:lpstr>
      <vt:lpstr>Webdings</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European perspectives on digital sovereignty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Ayoub Meziani</dc:creator>
  <cp:lastModifiedBy>Dženita Suljkanović</cp:lastModifiedBy>
  <cp:revision>1028</cp:revision>
  <cp:lastPrinted>2019-06-30T05:54:48Z</cp:lastPrinted>
  <dcterms:created xsi:type="dcterms:W3CDTF">2018-05-12T10:51:13Z</dcterms:created>
  <dcterms:modified xsi:type="dcterms:W3CDTF">2021-02-08T06:51:52Z</dcterms:modified>
</cp:coreProperties>
</file>